
<file path=[Content_Types].xml><?xml version="1.0" encoding="utf-8"?>
<Types xmlns="http://schemas.openxmlformats.org/package/2006/content-types">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36"/>
  </p:notesMasterIdLst>
  <p:sldIdLst>
    <p:sldId id="265" r:id="rId2"/>
    <p:sldId id="288" r:id="rId3"/>
    <p:sldId id="266" r:id="rId4"/>
    <p:sldId id="279" r:id="rId5"/>
    <p:sldId id="272" r:id="rId6"/>
    <p:sldId id="273" r:id="rId7"/>
    <p:sldId id="274" r:id="rId8"/>
    <p:sldId id="278" r:id="rId9"/>
    <p:sldId id="282" r:id="rId10"/>
    <p:sldId id="275" r:id="rId11"/>
    <p:sldId id="276" r:id="rId12"/>
    <p:sldId id="277" r:id="rId13"/>
    <p:sldId id="280" r:id="rId14"/>
    <p:sldId id="281" r:id="rId15"/>
    <p:sldId id="268" r:id="rId16"/>
    <p:sldId id="283" r:id="rId17"/>
    <p:sldId id="284" r:id="rId18"/>
    <p:sldId id="271" r:id="rId19"/>
    <p:sldId id="285" r:id="rId20"/>
    <p:sldId id="267" r:id="rId21"/>
    <p:sldId id="269" r:id="rId22"/>
    <p:sldId id="286" r:id="rId23"/>
    <p:sldId id="291" r:id="rId24"/>
    <p:sldId id="287" r:id="rId25"/>
    <p:sldId id="292" r:id="rId26"/>
    <p:sldId id="270" r:id="rId27"/>
    <p:sldId id="289" r:id="rId28"/>
    <p:sldId id="290" r:id="rId29"/>
    <p:sldId id="294" r:id="rId30"/>
    <p:sldId id="263" r:id="rId31"/>
    <p:sldId id="295" r:id="rId32"/>
    <p:sldId id="296" r:id="rId33"/>
    <p:sldId id="297" r:id="rId34"/>
    <p:sldId id="298" r:id="rId35"/>
  </p:sldIdLst>
  <p:sldSz cx="10080625" cy="7559675"/>
  <p:notesSz cx="7772400" cy="10058400"/>
  <p:defaultTextStyle>
    <a:defPPr>
      <a:defRPr lang="en-GB"/>
    </a:defPPr>
    <a:lvl1pPr algn="l" rtl="0" eaLnBrk="0" fontAlgn="base" hangingPunct="0">
      <a:spcBef>
        <a:spcPct val="0"/>
      </a:spcBef>
      <a:spcAft>
        <a:spcPct val="0"/>
      </a:spcAft>
      <a:defRPr sz="2400" kern="1200">
        <a:solidFill>
          <a:schemeClr val="tx1"/>
        </a:solidFill>
        <a:latin typeface="Times New Roman" pitchFamily="16"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itchFamily="16"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itchFamily="16"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itchFamily="16"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itchFamily="16" charset="0"/>
        <a:ea typeface="+mn-ea"/>
        <a:cs typeface="+mn-cs"/>
      </a:defRPr>
    </a:lvl5pPr>
    <a:lvl6pPr marL="2286000" algn="l" defTabSz="914400" rtl="0" eaLnBrk="1" latinLnBrk="0" hangingPunct="1">
      <a:defRPr sz="2400" kern="1200">
        <a:solidFill>
          <a:schemeClr val="tx1"/>
        </a:solidFill>
        <a:latin typeface="Times New Roman" pitchFamily="16" charset="0"/>
        <a:ea typeface="+mn-ea"/>
        <a:cs typeface="+mn-cs"/>
      </a:defRPr>
    </a:lvl6pPr>
    <a:lvl7pPr marL="2743200" algn="l" defTabSz="914400" rtl="0" eaLnBrk="1" latinLnBrk="0" hangingPunct="1">
      <a:defRPr sz="2400" kern="1200">
        <a:solidFill>
          <a:schemeClr val="tx1"/>
        </a:solidFill>
        <a:latin typeface="Times New Roman" pitchFamily="16" charset="0"/>
        <a:ea typeface="+mn-ea"/>
        <a:cs typeface="+mn-cs"/>
      </a:defRPr>
    </a:lvl7pPr>
    <a:lvl8pPr marL="3200400" algn="l" defTabSz="914400" rtl="0" eaLnBrk="1" latinLnBrk="0" hangingPunct="1">
      <a:defRPr sz="2400" kern="1200">
        <a:solidFill>
          <a:schemeClr val="tx1"/>
        </a:solidFill>
        <a:latin typeface="Times New Roman" pitchFamily="16" charset="0"/>
        <a:ea typeface="+mn-ea"/>
        <a:cs typeface="+mn-cs"/>
      </a:defRPr>
    </a:lvl8pPr>
    <a:lvl9pPr marL="3657600" algn="l" defTabSz="914400" rtl="0" eaLnBrk="1" latinLnBrk="0" hangingPunct="1">
      <a:defRPr sz="2400" kern="1200">
        <a:solidFill>
          <a:schemeClr val="tx1"/>
        </a:solidFill>
        <a:latin typeface="Times New Roman" pitchFamily="16"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2818" autoAdjust="0"/>
  </p:normalViewPr>
  <p:slideViewPr>
    <p:cSldViewPr>
      <p:cViewPr varScale="1">
        <p:scale>
          <a:sx n="61" d="100"/>
          <a:sy n="61" d="100"/>
        </p:scale>
        <p:origin x="1476" y="72"/>
      </p:cViewPr>
      <p:guideLst>
        <p:guide orient="horz" pos="2160"/>
        <p:guide pos="2880"/>
      </p:guideLst>
    </p:cSldViewPr>
  </p:slideViewPr>
  <p:outlineViewPr>
    <p:cViewPr varScale="1">
      <p:scale>
        <a:sx n="170" d="200"/>
        <a:sy n="170" d="200"/>
      </p:scale>
      <p:origin x="-780" y="-84"/>
    </p:cViewPr>
  </p:outlineViewPr>
  <p:notesTextViewPr>
    <p:cViewPr>
      <p:scale>
        <a:sx n="100" d="100"/>
        <a:sy n="100" d="100"/>
      </p:scale>
      <p:origin x="0" y="0"/>
    </p:cViewPr>
  </p:notesTextViewPr>
  <p:notesViewPr>
    <p:cSldViewPr>
      <p:cViewPr varScale="1">
        <p:scale>
          <a:sx n="59" d="100"/>
          <a:sy n="59" d="100"/>
        </p:scale>
        <p:origin x="-1752" y="-7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49" name="Rectangle 1"/>
          <p:cNvSpPr>
            <a:spLocks noGrp="1" noRot="1" noChangeAspect="1" noChangeArrowheads="1" noTextEdit="1"/>
          </p:cNvSpPr>
          <p:nvPr>
            <p:ph type="sldImg"/>
          </p:nvPr>
        </p:nvSpPr>
        <p:spPr bwMode="auto">
          <a:xfrm>
            <a:off x="1587500" y="1006475"/>
            <a:ext cx="4595813" cy="3448050"/>
          </a:xfrm>
          <a:prstGeom prst="rect">
            <a:avLst/>
          </a:prstGeom>
          <a:solidFill>
            <a:srgbClr val="FFFFFF"/>
          </a:solidFill>
          <a:ln w="9525">
            <a:solidFill>
              <a:srgbClr val="000000"/>
            </a:solidFill>
            <a:miter lim="800000"/>
            <a:headEnd/>
            <a:tailEnd/>
          </a:ln>
          <a:effectLst/>
        </p:spPr>
      </p:sp>
      <p:sp>
        <p:nvSpPr>
          <p:cNvPr id="2050" name="Rectangle 2"/>
          <p:cNvSpPr txBox="1">
            <a:spLocks noGrp="1" noChangeArrowheads="1"/>
          </p:cNvSpPr>
          <p:nvPr>
            <p:ph type="body" idx="1"/>
          </p:nvPr>
        </p:nvSpPr>
        <p:spPr bwMode="auto">
          <a:xfrm>
            <a:off x="1185863" y="4787900"/>
            <a:ext cx="5407025" cy="3825875"/>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endParaRPr lang="en-US"/>
          </a:p>
        </p:txBody>
      </p:sp>
    </p:spTree>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1pPr>
    <a:lvl2pPr marL="742950" indent="-285750" algn="l" defTabSz="457200"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2pPr>
    <a:lvl3pPr marL="1143000" indent="-228600" algn="l" defTabSz="457200"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3pPr>
    <a:lvl4pPr marL="1600200" indent="-228600" algn="l" defTabSz="457200"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4pPr>
    <a:lvl5pPr marL="2057400" indent="-228600" algn="l" defTabSz="457200"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265" name="Rectangle 1"/>
          <p:cNvSpPr>
            <a:spLocks noGrp="1" noRot="1" noChangeAspect="1" noChangeArrowheads="1" noTextEdit="1"/>
          </p:cNvSpPr>
          <p:nvPr>
            <p:ph type="sldImg"/>
          </p:nvPr>
        </p:nvSpPr>
        <p:spPr bwMode="auto">
          <a:xfrm>
            <a:off x="1587500" y="1006475"/>
            <a:ext cx="4595813" cy="3448050"/>
          </a:xfrm>
          <a:prstGeom prst="rect">
            <a:avLst/>
          </a:prstGeom>
          <a:solidFill>
            <a:srgbClr val="FFFFFF"/>
          </a:solidFill>
          <a:ln>
            <a:solidFill>
              <a:srgbClr val="000000"/>
            </a:solidFill>
            <a:miter lim="800000"/>
            <a:headEnd/>
            <a:tailEnd/>
          </a:ln>
        </p:spPr>
      </p:sp>
      <p:sp>
        <p:nvSpPr>
          <p:cNvPr id="11266" name="Rectangle 2"/>
          <p:cNvSpPr txBox="1">
            <a:spLocks noGrp="1" noChangeArrowheads="1"/>
          </p:cNvSpPr>
          <p:nvPr>
            <p:ph type="body" idx="1"/>
          </p:nvPr>
        </p:nvSpPr>
        <p:spPr bwMode="auto">
          <a:xfrm>
            <a:off x="1185863" y="4787900"/>
            <a:ext cx="5407025" cy="3827463"/>
          </a:xfrm>
          <a:prstGeom prst="rect">
            <a:avLst/>
          </a:prstGeom>
          <a:noFill/>
          <a:ln>
            <a:miter lim="800000"/>
            <a:headEnd/>
            <a:tailEnd/>
          </a:ln>
        </p:spPr>
        <p:txBody>
          <a:bodyPr wrap="none" anchor="ctr"/>
          <a:lstStyle/>
          <a:p>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6E7F3236-9FCB-0116-B102-B504F088043B}"/>
            </a:ext>
          </a:extLst>
        </p:cNvPr>
        <p:cNvGrpSpPr/>
        <p:nvPr/>
      </p:nvGrpSpPr>
      <p:grpSpPr>
        <a:xfrm>
          <a:off x="0" y="0"/>
          <a:ext cx="0" cy="0"/>
          <a:chOff x="0" y="0"/>
          <a:chExt cx="0" cy="0"/>
        </a:xfrm>
      </p:grpSpPr>
      <p:sp>
        <p:nvSpPr>
          <p:cNvPr id="12289" name="Rectangle 1">
            <a:extLst>
              <a:ext uri="{FF2B5EF4-FFF2-40B4-BE49-F238E27FC236}">
                <a16:creationId xmlns:a16="http://schemas.microsoft.com/office/drawing/2014/main" id="{8E4A15BC-6AEF-6E48-AFDA-54342801D700}"/>
              </a:ext>
            </a:extLst>
          </p:cNvPr>
          <p:cNvSpPr>
            <a:spLocks noGrp="1" noRot="1" noChangeAspect="1" noChangeArrowheads="1" noTextEdit="1"/>
          </p:cNvSpPr>
          <p:nvPr>
            <p:ph type="sldImg"/>
          </p:nvPr>
        </p:nvSpPr>
        <p:spPr bwMode="auto">
          <a:xfrm>
            <a:off x="1587500" y="1006475"/>
            <a:ext cx="4595813" cy="3448050"/>
          </a:xfrm>
          <a:prstGeom prst="rect">
            <a:avLst/>
          </a:prstGeom>
          <a:solidFill>
            <a:srgbClr val="FFFFFF"/>
          </a:solidFill>
          <a:ln>
            <a:solidFill>
              <a:srgbClr val="000000"/>
            </a:solidFill>
            <a:miter lim="800000"/>
            <a:headEnd/>
            <a:tailEnd/>
          </a:ln>
        </p:spPr>
      </p:sp>
      <p:sp>
        <p:nvSpPr>
          <p:cNvPr id="12290" name="Rectangle 2">
            <a:extLst>
              <a:ext uri="{FF2B5EF4-FFF2-40B4-BE49-F238E27FC236}">
                <a16:creationId xmlns:a16="http://schemas.microsoft.com/office/drawing/2014/main" id="{50890D19-8463-BD8C-E867-C76EFADE01A4}"/>
              </a:ext>
            </a:extLst>
          </p:cNvPr>
          <p:cNvSpPr txBox="1">
            <a:spLocks noGrp="1" noChangeArrowheads="1"/>
          </p:cNvSpPr>
          <p:nvPr>
            <p:ph type="body" idx="1"/>
          </p:nvPr>
        </p:nvSpPr>
        <p:spPr bwMode="auto">
          <a:xfrm>
            <a:off x="1185863" y="4787900"/>
            <a:ext cx="5407025" cy="3827463"/>
          </a:xfrm>
          <a:prstGeom prst="rect">
            <a:avLst/>
          </a:prstGeom>
          <a:noFill/>
          <a:ln>
            <a:miter lim="800000"/>
            <a:headEnd/>
            <a:tailEnd/>
          </a:ln>
        </p:spPr>
        <p:txBody>
          <a:bodyPr wrap="none" anchor="ctr"/>
          <a:lstStyle/>
          <a:p>
            <a:endParaRPr lang="en-US" dirty="0"/>
          </a:p>
        </p:txBody>
      </p:sp>
    </p:spTree>
    <p:extLst>
      <p:ext uri="{BB962C8B-B14F-4D97-AF65-F5344CB8AC3E}">
        <p14:creationId xmlns:p14="http://schemas.microsoft.com/office/powerpoint/2010/main" val="31680126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289" name="Rectangle 1"/>
          <p:cNvSpPr>
            <a:spLocks noGrp="1" noRot="1" noChangeAspect="1" noChangeArrowheads="1" noTextEdit="1"/>
          </p:cNvSpPr>
          <p:nvPr>
            <p:ph type="sldImg"/>
          </p:nvPr>
        </p:nvSpPr>
        <p:spPr bwMode="auto">
          <a:xfrm>
            <a:off x="1587500" y="1006475"/>
            <a:ext cx="4595813" cy="3448050"/>
          </a:xfrm>
          <a:prstGeom prst="rect">
            <a:avLst/>
          </a:prstGeom>
          <a:solidFill>
            <a:srgbClr val="FFFFFF"/>
          </a:solidFill>
          <a:ln>
            <a:solidFill>
              <a:srgbClr val="000000"/>
            </a:solidFill>
            <a:miter lim="800000"/>
            <a:headEnd/>
            <a:tailEnd/>
          </a:ln>
        </p:spPr>
      </p:sp>
      <p:sp>
        <p:nvSpPr>
          <p:cNvPr id="12290" name="Rectangle 2"/>
          <p:cNvSpPr txBox="1">
            <a:spLocks noGrp="1" noChangeArrowheads="1"/>
          </p:cNvSpPr>
          <p:nvPr>
            <p:ph type="body" idx="1"/>
          </p:nvPr>
        </p:nvSpPr>
        <p:spPr bwMode="auto">
          <a:xfrm>
            <a:off x="1185863" y="4787900"/>
            <a:ext cx="5407025" cy="3827463"/>
          </a:xfrm>
          <a:prstGeom prst="rect">
            <a:avLst/>
          </a:prstGeom>
          <a:noFill/>
          <a:ln>
            <a:miter lim="800000"/>
            <a:headEnd/>
            <a:tailEnd/>
          </a:ln>
        </p:spPr>
        <p:txBody>
          <a:bodyPr wrap="none" anchor="ctr"/>
          <a:lstStyle/>
          <a:p>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313" name="Rectangle 1"/>
          <p:cNvSpPr>
            <a:spLocks noGrp="1" noRot="1" noChangeAspect="1" noChangeArrowheads="1" noTextEdit="1"/>
          </p:cNvSpPr>
          <p:nvPr>
            <p:ph type="sldImg"/>
          </p:nvPr>
        </p:nvSpPr>
        <p:spPr bwMode="auto">
          <a:xfrm>
            <a:off x="1587500" y="1006475"/>
            <a:ext cx="4595813" cy="3448050"/>
          </a:xfrm>
          <a:prstGeom prst="rect">
            <a:avLst/>
          </a:prstGeom>
          <a:solidFill>
            <a:srgbClr val="FFFFFF"/>
          </a:solidFill>
          <a:ln>
            <a:solidFill>
              <a:srgbClr val="000000"/>
            </a:solidFill>
            <a:miter lim="800000"/>
            <a:headEnd/>
            <a:tailEnd/>
          </a:ln>
        </p:spPr>
      </p:sp>
      <p:sp>
        <p:nvSpPr>
          <p:cNvPr id="13314" name="Text Box 2"/>
          <p:cNvSpPr txBox="1">
            <a:spLocks noGrp="1" noChangeArrowheads="1"/>
          </p:cNvSpPr>
          <p:nvPr>
            <p:ph type="body" idx="1"/>
          </p:nvPr>
        </p:nvSpPr>
        <p:spPr bwMode="auto">
          <a:xfrm>
            <a:off x="1185863" y="4787900"/>
            <a:ext cx="5407025" cy="3827463"/>
          </a:xfrm>
          <a:prstGeom prst="rect">
            <a:avLst/>
          </a:prstGeom>
          <a:noFill/>
          <a:ln>
            <a:miter lim="800000"/>
            <a:headEnd/>
            <a:tailEnd/>
          </a:ln>
        </p:spPr>
        <p:txBody>
          <a:bodyPr lIns="0" tIns="0" rIns="0" bIns="0">
            <a:spAutoFit/>
          </a:bodyPr>
          <a:lstStyle/>
          <a:p>
            <a:pPr marL="215900" indent="-215900" eaLnBrk="1">
              <a:lnSpc>
                <a:spcPct val="97000"/>
              </a:lnSpc>
              <a:spcBef>
                <a:spcPct val="0"/>
              </a:spcBef>
              <a:buSzPct val="45000"/>
              <a:buFont typeface="StarSymbol" charset="0"/>
              <a:buNone/>
              <a:tabLst>
                <a:tab pos="723900" algn="l"/>
                <a:tab pos="1447800" algn="l"/>
                <a:tab pos="2171700" algn="l"/>
                <a:tab pos="2895600" algn="l"/>
                <a:tab pos="3619500" algn="l"/>
                <a:tab pos="4343400" algn="l"/>
                <a:tab pos="5067300" algn="l"/>
              </a:tabLst>
            </a:pPr>
            <a:r>
              <a:rPr lang="en-GB">
                <a:latin typeface="Arial" charset="0"/>
                <a:ea typeface="Gothic" charset="0"/>
                <a:cs typeface="Gothic" charset="0"/>
              </a:rPr>
              <a:t>Figure 2 Photograph of Abdominal Rash. A photograph obtained on admission to the intensive care unit at this hospital shows a purpuric rash on the abdomen.</a:t>
            </a:r>
            <a:endParaRPr lang="en-GB" dirty="0">
              <a:latin typeface="Arial" charset="0"/>
              <a:ea typeface="Gothic" charset="0"/>
              <a:cs typeface="Gothic"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02629918-D0FB-57C5-DF69-30D698D0AF50}"/>
            </a:ext>
          </a:extLst>
        </p:cNvPr>
        <p:cNvGrpSpPr/>
        <p:nvPr/>
      </p:nvGrpSpPr>
      <p:grpSpPr>
        <a:xfrm>
          <a:off x="0" y="0"/>
          <a:ext cx="0" cy="0"/>
          <a:chOff x="0" y="0"/>
          <a:chExt cx="0" cy="0"/>
        </a:xfrm>
      </p:grpSpPr>
      <p:sp>
        <p:nvSpPr>
          <p:cNvPr id="12289" name="Rectangle 1">
            <a:extLst>
              <a:ext uri="{FF2B5EF4-FFF2-40B4-BE49-F238E27FC236}">
                <a16:creationId xmlns:a16="http://schemas.microsoft.com/office/drawing/2014/main" id="{6F87C6CD-E014-1952-936C-6A3485F88734}"/>
              </a:ext>
            </a:extLst>
          </p:cNvPr>
          <p:cNvSpPr>
            <a:spLocks noGrp="1" noRot="1" noChangeAspect="1" noChangeArrowheads="1" noTextEdit="1"/>
          </p:cNvSpPr>
          <p:nvPr>
            <p:ph type="sldImg"/>
          </p:nvPr>
        </p:nvSpPr>
        <p:spPr bwMode="auto">
          <a:xfrm>
            <a:off x="1587500" y="1006475"/>
            <a:ext cx="4595813" cy="3448050"/>
          </a:xfrm>
          <a:prstGeom prst="rect">
            <a:avLst/>
          </a:prstGeom>
          <a:solidFill>
            <a:srgbClr val="FFFFFF"/>
          </a:solidFill>
          <a:ln>
            <a:solidFill>
              <a:srgbClr val="000000"/>
            </a:solidFill>
            <a:miter lim="800000"/>
            <a:headEnd/>
            <a:tailEnd/>
          </a:ln>
        </p:spPr>
      </p:sp>
      <p:sp>
        <p:nvSpPr>
          <p:cNvPr id="12290" name="Rectangle 2">
            <a:extLst>
              <a:ext uri="{FF2B5EF4-FFF2-40B4-BE49-F238E27FC236}">
                <a16:creationId xmlns:a16="http://schemas.microsoft.com/office/drawing/2014/main" id="{BC2818AA-0081-33A0-DD92-2ECA820362E9}"/>
              </a:ext>
            </a:extLst>
          </p:cNvPr>
          <p:cNvSpPr txBox="1">
            <a:spLocks noGrp="1" noChangeArrowheads="1"/>
          </p:cNvSpPr>
          <p:nvPr>
            <p:ph type="body" idx="1"/>
          </p:nvPr>
        </p:nvSpPr>
        <p:spPr bwMode="auto">
          <a:xfrm>
            <a:off x="1185863" y="4787900"/>
            <a:ext cx="5407025" cy="3827463"/>
          </a:xfrm>
          <a:prstGeom prst="rect">
            <a:avLst/>
          </a:prstGeom>
          <a:noFill/>
          <a:ln>
            <a:miter lim="800000"/>
            <a:headEnd/>
            <a:tailEnd/>
          </a:ln>
        </p:spPr>
        <p:txBody>
          <a:bodyPr wrap="none" anchor="ctr"/>
          <a:lstStyle/>
          <a:p>
            <a:endParaRPr lang="en-US" dirty="0"/>
          </a:p>
        </p:txBody>
      </p:sp>
    </p:spTree>
    <p:extLst>
      <p:ext uri="{BB962C8B-B14F-4D97-AF65-F5344CB8AC3E}">
        <p14:creationId xmlns:p14="http://schemas.microsoft.com/office/powerpoint/2010/main" val="2183708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313" name="Rectangle 1"/>
          <p:cNvSpPr>
            <a:spLocks noGrp="1" noRot="1" noChangeAspect="1" noChangeArrowheads="1" noTextEdit="1"/>
          </p:cNvSpPr>
          <p:nvPr>
            <p:ph type="sldImg"/>
          </p:nvPr>
        </p:nvSpPr>
        <p:spPr bwMode="auto">
          <a:xfrm>
            <a:off x="1587500" y="1006475"/>
            <a:ext cx="4595813" cy="3448050"/>
          </a:xfrm>
          <a:prstGeom prst="rect">
            <a:avLst/>
          </a:prstGeom>
          <a:solidFill>
            <a:srgbClr val="FFFFFF"/>
          </a:solidFill>
          <a:ln>
            <a:solidFill>
              <a:srgbClr val="000000"/>
            </a:solidFill>
            <a:miter lim="800000"/>
            <a:headEnd/>
            <a:tailEnd/>
          </a:ln>
        </p:spPr>
      </p:sp>
      <p:sp>
        <p:nvSpPr>
          <p:cNvPr id="13314" name="Text Box 2"/>
          <p:cNvSpPr txBox="1">
            <a:spLocks noGrp="1" noChangeArrowheads="1"/>
          </p:cNvSpPr>
          <p:nvPr>
            <p:ph type="body" idx="1"/>
          </p:nvPr>
        </p:nvSpPr>
        <p:spPr bwMode="auto">
          <a:xfrm>
            <a:off x="1185863" y="4787900"/>
            <a:ext cx="5407025" cy="3827463"/>
          </a:xfrm>
          <a:prstGeom prst="rect">
            <a:avLst/>
          </a:prstGeom>
          <a:noFill/>
          <a:ln>
            <a:miter lim="800000"/>
            <a:headEnd/>
            <a:tailEnd/>
          </a:ln>
        </p:spPr>
        <p:txBody>
          <a:bodyPr lIns="0" tIns="0" rIns="0" bIns="0">
            <a:spAutoFit/>
          </a:bodyPr>
          <a:lstStyle/>
          <a:p>
            <a:pPr marL="215900" indent="-215900" eaLnBrk="1">
              <a:lnSpc>
                <a:spcPct val="97000"/>
              </a:lnSpc>
              <a:spcBef>
                <a:spcPct val="0"/>
              </a:spcBef>
              <a:buSzPct val="45000"/>
              <a:buFont typeface="StarSymbol" charset="0"/>
              <a:buNone/>
              <a:tabLst>
                <a:tab pos="723900" algn="l"/>
                <a:tab pos="1447800" algn="l"/>
                <a:tab pos="2171700" algn="l"/>
                <a:tab pos="2895600" algn="l"/>
                <a:tab pos="3619500" algn="l"/>
                <a:tab pos="4343400" algn="l"/>
                <a:tab pos="5067300" algn="l"/>
              </a:tabLst>
            </a:pPr>
            <a:r>
              <a:rPr lang="en-GB">
                <a:latin typeface="Arial" charset="0"/>
                <a:ea typeface="Gothic" charset="0"/>
                <a:cs typeface="Gothic" charset="0"/>
              </a:rPr>
              <a:t>Table 1 Laboratory Data.</a:t>
            </a:r>
            <a:endParaRPr lang="en-GB" dirty="0">
              <a:latin typeface="Arial" charset="0"/>
              <a:ea typeface="Gothic" charset="0"/>
              <a:cs typeface="Gothic"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313" name="Rectangle 1"/>
          <p:cNvSpPr>
            <a:spLocks noGrp="1" noRot="1" noChangeAspect="1" noChangeArrowheads="1" noTextEdit="1"/>
          </p:cNvSpPr>
          <p:nvPr>
            <p:ph type="sldImg"/>
          </p:nvPr>
        </p:nvSpPr>
        <p:spPr bwMode="auto">
          <a:xfrm>
            <a:off x="1587500" y="1006475"/>
            <a:ext cx="4595813" cy="3448050"/>
          </a:xfrm>
          <a:prstGeom prst="rect">
            <a:avLst/>
          </a:prstGeom>
          <a:solidFill>
            <a:srgbClr val="FFFFFF"/>
          </a:solidFill>
          <a:ln>
            <a:solidFill>
              <a:srgbClr val="000000"/>
            </a:solidFill>
            <a:miter lim="800000"/>
            <a:headEnd/>
            <a:tailEnd/>
          </a:ln>
        </p:spPr>
      </p:sp>
      <p:sp>
        <p:nvSpPr>
          <p:cNvPr id="13314" name="Text Box 2"/>
          <p:cNvSpPr txBox="1">
            <a:spLocks noGrp="1" noChangeArrowheads="1"/>
          </p:cNvSpPr>
          <p:nvPr>
            <p:ph type="body" idx="1"/>
          </p:nvPr>
        </p:nvSpPr>
        <p:spPr bwMode="auto">
          <a:xfrm>
            <a:off x="1185863" y="4787900"/>
            <a:ext cx="5407025" cy="3827463"/>
          </a:xfrm>
          <a:prstGeom prst="rect">
            <a:avLst/>
          </a:prstGeom>
          <a:noFill/>
          <a:ln>
            <a:miter lim="800000"/>
            <a:headEnd/>
            <a:tailEnd/>
          </a:ln>
        </p:spPr>
        <p:txBody>
          <a:bodyPr lIns="0" tIns="0" rIns="0" bIns="0">
            <a:spAutoFit/>
          </a:bodyPr>
          <a:lstStyle/>
          <a:p>
            <a:pPr marL="215900" indent="-215900" eaLnBrk="1">
              <a:lnSpc>
                <a:spcPct val="97000"/>
              </a:lnSpc>
              <a:spcBef>
                <a:spcPct val="0"/>
              </a:spcBef>
              <a:buSzPct val="45000"/>
              <a:buFont typeface="StarSymbol" charset="0"/>
              <a:buNone/>
              <a:tabLst>
                <a:tab pos="723900" algn="l"/>
                <a:tab pos="1447800" algn="l"/>
                <a:tab pos="2171700" algn="l"/>
                <a:tab pos="2895600" algn="l"/>
                <a:tab pos="3619500" algn="l"/>
                <a:tab pos="4343400" algn="l"/>
                <a:tab pos="5067300" algn="l"/>
              </a:tabLst>
            </a:pPr>
            <a:r>
              <a:rPr lang="en-GB">
                <a:latin typeface="Arial" charset="0"/>
                <a:ea typeface="Gothic" charset="0"/>
                <a:cs typeface="Gothic" charset="0"/>
              </a:rPr>
              <a:t>Figure 1 Initial Imaging Studies of the Chest Obtained at the Other Hospital. A posteroanterior chest radiograph obtained on the 9th day of hospitalization at the other hospital (Panel A) shows fullness in the hila, indistinctness of the pulmonary vasculature, thickening of the minor fissure, and peripheral interlobular septal thickening. A posteroanterior chest radiograph obtained on the 10th day of hospitalization at the other hospital (Panel B) shows mildly increased pulmonary edema. On the same day, axial projection CT images, obtained without the administration of contrast material, in soft-tissue and lung windows show mediastinal and hilar lymphadenopathy (Panel C, arrows) and diffuse ground-glass opacities and interlobular thickening (Panel D).</a:t>
            </a:r>
            <a:endParaRPr lang="en-GB" dirty="0">
              <a:latin typeface="Arial" charset="0"/>
              <a:ea typeface="Gothic" charset="0"/>
              <a:cs typeface="Gothic"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313" name="Rectangle 1"/>
          <p:cNvSpPr>
            <a:spLocks noGrp="1" noRot="1" noChangeAspect="1" noChangeArrowheads="1" noTextEdit="1"/>
          </p:cNvSpPr>
          <p:nvPr>
            <p:ph type="sldImg"/>
          </p:nvPr>
        </p:nvSpPr>
        <p:spPr bwMode="auto">
          <a:xfrm>
            <a:off x="1587500" y="1006475"/>
            <a:ext cx="4595813" cy="3448050"/>
          </a:xfrm>
          <a:prstGeom prst="rect">
            <a:avLst/>
          </a:prstGeom>
          <a:solidFill>
            <a:srgbClr val="FFFFFF"/>
          </a:solidFill>
          <a:ln>
            <a:solidFill>
              <a:srgbClr val="000000"/>
            </a:solidFill>
            <a:miter lim="800000"/>
            <a:headEnd/>
            <a:tailEnd/>
          </a:ln>
        </p:spPr>
      </p:sp>
      <p:sp>
        <p:nvSpPr>
          <p:cNvPr id="13314" name="Text Box 2"/>
          <p:cNvSpPr txBox="1">
            <a:spLocks noGrp="1" noChangeArrowheads="1"/>
          </p:cNvSpPr>
          <p:nvPr>
            <p:ph type="body" idx="1"/>
          </p:nvPr>
        </p:nvSpPr>
        <p:spPr bwMode="auto">
          <a:xfrm>
            <a:off x="1185863" y="4787900"/>
            <a:ext cx="5407025" cy="3827463"/>
          </a:xfrm>
          <a:prstGeom prst="rect">
            <a:avLst/>
          </a:prstGeom>
          <a:noFill/>
          <a:ln>
            <a:miter lim="800000"/>
            <a:headEnd/>
            <a:tailEnd/>
          </a:ln>
        </p:spPr>
        <p:txBody>
          <a:bodyPr lIns="0" tIns="0" rIns="0" bIns="0">
            <a:spAutoFit/>
          </a:bodyPr>
          <a:lstStyle/>
          <a:p>
            <a:pPr marL="215900" indent="-215900" eaLnBrk="1">
              <a:lnSpc>
                <a:spcPct val="97000"/>
              </a:lnSpc>
              <a:spcBef>
                <a:spcPct val="0"/>
              </a:spcBef>
              <a:buSzPct val="45000"/>
              <a:buFont typeface="StarSymbol" charset="0"/>
              <a:buNone/>
              <a:tabLst>
                <a:tab pos="723900" algn="l"/>
                <a:tab pos="1447800" algn="l"/>
                <a:tab pos="2171700" algn="l"/>
                <a:tab pos="2895600" algn="l"/>
                <a:tab pos="3619500" algn="l"/>
                <a:tab pos="4343400" algn="l"/>
                <a:tab pos="5067300" algn="l"/>
              </a:tabLst>
            </a:pPr>
            <a:r>
              <a:rPr lang="en-GB">
                <a:latin typeface="Arial" charset="0"/>
                <a:ea typeface="Gothic" charset="0"/>
                <a:cs typeface="Gothic" charset="0"/>
              </a:rPr>
              <a:t>Figure 3 Radiographs of the Chest and Abdomen Obtained at This Hospital. An anteroposterior chest radiograph obtained while the trachea was intubated (Panel A) is notable for increased pulmonary edema, and an abdominal radiograph obtained on the same day (Panel B) shows diffuse gaseous distention of the small bowel (white arrow) and large bowel (black arrow).</a:t>
            </a:r>
            <a:endParaRPr lang="en-GB" dirty="0">
              <a:latin typeface="Arial" charset="0"/>
              <a:ea typeface="Gothic" charset="0"/>
              <a:cs typeface="Gothic"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313" name="Rectangle 1"/>
          <p:cNvSpPr>
            <a:spLocks noGrp="1" noRot="1" noChangeAspect="1" noChangeArrowheads="1" noTextEdit="1"/>
          </p:cNvSpPr>
          <p:nvPr>
            <p:ph type="sldImg"/>
          </p:nvPr>
        </p:nvSpPr>
        <p:spPr bwMode="auto">
          <a:xfrm>
            <a:off x="1587500" y="1006475"/>
            <a:ext cx="4595813" cy="3448050"/>
          </a:xfrm>
          <a:prstGeom prst="rect">
            <a:avLst/>
          </a:prstGeom>
          <a:solidFill>
            <a:srgbClr val="FFFFFF"/>
          </a:solidFill>
          <a:ln>
            <a:solidFill>
              <a:srgbClr val="000000"/>
            </a:solidFill>
            <a:miter lim="800000"/>
            <a:headEnd/>
            <a:tailEnd/>
          </a:ln>
        </p:spPr>
      </p:sp>
      <p:sp>
        <p:nvSpPr>
          <p:cNvPr id="13314" name="Text Box 2"/>
          <p:cNvSpPr txBox="1">
            <a:spLocks noGrp="1" noChangeArrowheads="1"/>
          </p:cNvSpPr>
          <p:nvPr>
            <p:ph type="body" idx="1"/>
          </p:nvPr>
        </p:nvSpPr>
        <p:spPr bwMode="auto">
          <a:xfrm>
            <a:off x="1185863" y="4787900"/>
            <a:ext cx="5407025" cy="3827463"/>
          </a:xfrm>
          <a:prstGeom prst="rect">
            <a:avLst/>
          </a:prstGeom>
          <a:noFill/>
          <a:ln>
            <a:miter lim="800000"/>
            <a:headEnd/>
            <a:tailEnd/>
          </a:ln>
        </p:spPr>
        <p:txBody>
          <a:bodyPr lIns="0" tIns="0" rIns="0" bIns="0">
            <a:spAutoFit/>
          </a:bodyPr>
          <a:lstStyle/>
          <a:p>
            <a:pPr marL="215900" indent="-215900" eaLnBrk="1">
              <a:lnSpc>
                <a:spcPct val="97000"/>
              </a:lnSpc>
              <a:spcBef>
                <a:spcPct val="0"/>
              </a:spcBef>
              <a:buSzPct val="45000"/>
              <a:buFont typeface="StarSymbol" charset="0"/>
              <a:buNone/>
              <a:tabLst>
                <a:tab pos="723900" algn="l"/>
                <a:tab pos="1447800" algn="l"/>
                <a:tab pos="2171700" algn="l"/>
                <a:tab pos="2895600" algn="l"/>
                <a:tab pos="3619500" algn="l"/>
                <a:tab pos="4343400" algn="l"/>
                <a:tab pos="5067300" algn="l"/>
              </a:tabLst>
            </a:pPr>
            <a:r>
              <a:rPr lang="en-GB">
                <a:latin typeface="Arial" charset="0"/>
                <a:ea typeface="Gothic" charset="0"/>
                <a:cs typeface="Gothic" charset="0"/>
              </a:rPr>
              <a:t>Figure 4 Tracheal Aspirate and Biopsy Specimens and a Stool Specimen. Tracheal aspirate and biopsy specimens were obtained on admission to this hospital. Gram’s staining of the tracheal aspirate (Panel A) shows two larval forms with rounded heads and tapered tails, measuring approximately 250 to 300 microns in length and 18 to 25 microns in width, in a background of numerous eosinophils. Hematoxylin and eosin staining of a 4-mm punch-biopsy specimen of skin from the abdominal rash (Panels B and C) shows larvae (Panel B, arrows) infiltrating the dermal collagen with minimal inflammation. At higher magnification (Panel C), the larvae are seen in cross section, surrounded by dermal collagen. Hematoxylin and eosin staining of a frozen section of the wedge-biopsy specimen that had been obtained from the donated kidney at the time of transplantation (Panel D) shows cortical renal parenchyma with no specific pathological abnormality. A stool specimen was obtained from the second kidney-transplant recipient, who had received the deceased donor’s other kidney. An iodine preparation of the stool specimen (Panel E) confirms the diagnosis of strongyloidiasis in the second kidney-transplant recipient.</a:t>
            </a:r>
            <a:endParaRPr lang="en-GB" dirty="0">
              <a:latin typeface="Arial" charset="0"/>
              <a:ea typeface="Gothic" charset="0"/>
              <a:cs typeface="Gothic"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433" name="Rectangle 1"/>
          <p:cNvSpPr>
            <a:spLocks noGrp="1" noRot="1" noChangeAspect="1" noChangeArrowheads="1" noTextEdit="1"/>
          </p:cNvSpPr>
          <p:nvPr>
            <p:ph type="sldImg"/>
          </p:nvPr>
        </p:nvSpPr>
        <p:spPr bwMode="auto">
          <a:xfrm>
            <a:off x="1587500" y="1006475"/>
            <a:ext cx="4595813" cy="3448050"/>
          </a:xfrm>
          <a:prstGeom prst="rect">
            <a:avLst/>
          </a:prstGeom>
          <a:solidFill>
            <a:srgbClr val="FFFFFF"/>
          </a:solidFill>
          <a:ln>
            <a:solidFill>
              <a:srgbClr val="000000"/>
            </a:solidFill>
            <a:miter lim="800000"/>
            <a:headEnd/>
            <a:tailEnd/>
          </a:ln>
        </p:spPr>
      </p:sp>
      <p:sp>
        <p:nvSpPr>
          <p:cNvPr id="18434" name="Rectangle 2"/>
          <p:cNvSpPr txBox="1">
            <a:spLocks noGrp="1" noChangeArrowheads="1"/>
          </p:cNvSpPr>
          <p:nvPr>
            <p:ph type="body" idx="1"/>
          </p:nvPr>
        </p:nvSpPr>
        <p:spPr bwMode="auto">
          <a:xfrm>
            <a:off x="1185863" y="4787900"/>
            <a:ext cx="5407025" cy="3827463"/>
          </a:xfrm>
          <a:prstGeom prst="rect">
            <a:avLst/>
          </a:prstGeom>
          <a:noFill/>
          <a:ln>
            <a:miter lim="800000"/>
            <a:headEnd/>
            <a:tailEnd/>
          </a:ln>
        </p:spPr>
        <p:txBody>
          <a:bodyPr wrap="none" anchor="ctr"/>
          <a:lstStyle/>
          <a:p>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55650" y="2347913"/>
            <a:ext cx="8569325" cy="1620837"/>
          </a:xfrm>
        </p:spPr>
        <p:txBody>
          <a:bodyPr/>
          <a:lstStyle/>
          <a:p>
            <a:r>
              <a:rPr lang="en-US"/>
              <a:t>Click to edit Master title style</a:t>
            </a:r>
          </a:p>
        </p:txBody>
      </p:sp>
      <p:sp>
        <p:nvSpPr>
          <p:cNvPr id="3" name="Subtitle 2"/>
          <p:cNvSpPr>
            <a:spLocks noGrp="1"/>
          </p:cNvSpPr>
          <p:nvPr>
            <p:ph type="subTitle" idx="1"/>
          </p:nvPr>
        </p:nvSpPr>
        <p:spPr>
          <a:xfrm>
            <a:off x="1512888" y="4283075"/>
            <a:ext cx="7056437" cy="1931988"/>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cSld>
  <p:clrMapOvr>
    <a:masterClrMapping/>
  </p:clrMapOvr>
  <p:transition spd="slow">
    <p:wip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spd="slow">
    <p:wip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96925" y="4857750"/>
            <a:ext cx="8567738" cy="15017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96925" y="3203575"/>
            <a:ext cx="8567738" cy="1654175"/>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cSld>
  <p:clrMapOvr>
    <a:masterClrMapping/>
  </p:clrMapOvr>
  <p:transition spd="slow">
    <p:wip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739775" y="2101850"/>
            <a:ext cx="4225925" cy="4760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118100" y="2101850"/>
            <a:ext cx="4227513" cy="4760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spd="slow">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4825" y="303213"/>
            <a:ext cx="9072563" cy="1258887"/>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04825" y="1692275"/>
            <a:ext cx="4452938" cy="7048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04825" y="2397125"/>
            <a:ext cx="4452938" cy="43561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121275" y="1692275"/>
            <a:ext cx="4456113" cy="7048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121275" y="2397125"/>
            <a:ext cx="4456113" cy="43561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spd="slow">
    <p:wip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cSld>
  <p:clrMapOvr>
    <a:masterClrMapping/>
  </p:clrMapOvr>
  <p:transition spd="slow">
    <p:wip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spd="slow">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4825" y="301625"/>
            <a:ext cx="3316288" cy="1279525"/>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941763" y="301625"/>
            <a:ext cx="5635625" cy="64516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04825" y="1581150"/>
            <a:ext cx="3316288" cy="51720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transition spd="slow">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76438" y="5291138"/>
            <a:ext cx="6048375" cy="625475"/>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976438" y="674688"/>
            <a:ext cx="6048375" cy="45370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976438" y="5916613"/>
            <a:ext cx="6048375" cy="88741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transition spd="slow">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spd="slow">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94550" y="627063"/>
            <a:ext cx="2151063" cy="62357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739775" y="627063"/>
            <a:ext cx="6302375" cy="62357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spd="slow">
    <p:wip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025" name="Rectangle 1"/>
          <p:cNvSpPr>
            <a:spLocks noGrp="1" noChangeArrowheads="1"/>
          </p:cNvSpPr>
          <p:nvPr>
            <p:ph type="title"/>
          </p:nvPr>
        </p:nvSpPr>
        <p:spPr bwMode="auto">
          <a:xfrm>
            <a:off x="739775" y="627063"/>
            <a:ext cx="8605838" cy="1260475"/>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p>
            <a:pPr lvl="0"/>
            <a:r>
              <a:rPr lang="en-GB"/>
              <a:t>Click to edit the title text format</a:t>
            </a:r>
          </a:p>
        </p:txBody>
      </p:sp>
      <p:sp>
        <p:nvSpPr>
          <p:cNvPr id="1026" name="Rectangle 2"/>
          <p:cNvSpPr>
            <a:spLocks noGrp="1" noChangeArrowheads="1"/>
          </p:cNvSpPr>
          <p:nvPr>
            <p:ph type="body" idx="1"/>
          </p:nvPr>
        </p:nvSpPr>
        <p:spPr bwMode="auto">
          <a:xfrm>
            <a:off x="739775" y="2101850"/>
            <a:ext cx="8605838" cy="4760913"/>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lvl="0"/>
            <a:r>
              <a:rPr lang="en-GB"/>
              <a:t>Click to edit the outline text format</a:t>
            </a:r>
          </a:p>
          <a:p>
            <a:pPr lvl="1"/>
            <a:r>
              <a:rPr lang="en-GB"/>
              <a:t>Second Outline Level</a:t>
            </a:r>
          </a:p>
          <a:p>
            <a:pPr lvl="2"/>
            <a:r>
              <a:rPr lang="en-GB"/>
              <a:t>Third Outline Level</a:t>
            </a:r>
          </a:p>
          <a:p>
            <a:pPr lvl="3"/>
            <a:r>
              <a:rPr lang="en-GB"/>
              <a:t>Fourth Outline Level</a:t>
            </a:r>
          </a:p>
          <a:p>
            <a:pPr lvl="4"/>
            <a:r>
              <a:rPr lang="en-GB"/>
              <a:t>Fifth Outline Level</a:t>
            </a:r>
          </a:p>
          <a:p>
            <a:pPr lvl="4"/>
            <a:r>
              <a:rPr lang="en-GB"/>
              <a:t>Sixth Outline Level</a:t>
            </a:r>
          </a:p>
          <a:p>
            <a:pPr lvl="4"/>
            <a:r>
              <a:rPr lang="en-GB"/>
              <a:t>Seventh Outline Level</a:t>
            </a:r>
          </a:p>
          <a:p>
            <a:pPr lvl="4"/>
            <a:r>
              <a:rPr lang="en-GB"/>
              <a:t>Eighth Outline Level</a:t>
            </a:r>
          </a:p>
          <a:p>
            <a:pPr lvl="4"/>
            <a:r>
              <a:rPr lang="en-GB"/>
              <a:t>Ninth Outline Level</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wipe/>
  </p:transition>
  <p:txStyles>
    <p:titleStyle>
      <a:lvl1pPr algn="ctr" defTabSz="457200" rtl="0" fontAlgn="base" hangingPunct="0">
        <a:lnSpc>
          <a:spcPct val="97000"/>
        </a:lnSpc>
        <a:spcBef>
          <a:spcPct val="0"/>
        </a:spcBef>
        <a:spcAft>
          <a:spcPct val="0"/>
        </a:spcAft>
        <a:buClr>
          <a:srgbClr val="FFFFFF"/>
        </a:buClr>
        <a:buSzPct val="45000"/>
        <a:buFont typeface="StarSymbol" charset="0"/>
        <a:defRPr sz="2800" b="1">
          <a:solidFill>
            <a:srgbClr val="FFFFFF"/>
          </a:solidFill>
          <a:latin typeface="+mj-lt"/>
          <a:ea typeface="+mj-ea"/>
          <a:cs typeface="+mj-cs"/>
        </a:defRPr>
      </a:lvl1pPr>
      <a:lvl2pPr marL="431800" indent="-215900" algn="l" defTabSz="457200" rtl="0" fontAlgn="base" hangingPunct="0">
        <a:spcBef>
          <a:spcPct val="0"/>
        </a:spcBef>
        <a:spcAft>
          <a:spcPct val="0"/>
        </a:spcAft>
        <a:buClr>
          <a:srgbClr val="FFFFFF"/>
        </a:buClr>
        <a:buSzPct val="45000"/>
        <a:buFont typeface="StarSymbol" charset="0"/>
        <a:defRPr sz="4400">
          <a:solidFill>
            <a:srgbClr val="000000"/>
          </a:solidFill>
          <a:latin typeface="Times New Roman" pitchFamily="16" charset="0"/>
          <a:ea typeface="Gothic" charset="0"/>
          <a:cs typeface="Gothic" charset="0"/>
        </a:defRPr>
      </a:lvl2pPr>
      <a:lvl3pPr marL="647700" indent="-215900" algn="l" defTabSz="457200" rtl="0" fontAlgn="base" hangingPunct="0">
        <a:spcBef>
          <a:spcPct val="0"/>
        </a:spcBef>
        <a:spcAft>
          <a:spcPct val="0"/>
        </a:spcAft>
        <a:buClr>
          <a:srgbClr val="FFFFFF"/>
        </a:buClr>
        <a:buSzPct val="45000"/>
        <a:buFont typeface="StarSymbol" charset="0"/>
        <a:defRPr sz="4400">
          <a:solidFill>
            <a:srgbClr val="000000"/>
          </a:solidFill>
          <a:latin typeface="Times New Roman" pitchFamily="16" charset="0"/>
          <a:ea typeface="Gothic" charset="0"/>
          <a:cs typeface="Gothic" charset="0"/>
        </a:defRPr>
      </a:lvl3pPr>
      <a:lvl4pPr marL="863600" indent="-215900" algn="l" defTabSz="457200" rtl="0" fontAlgn="base" hangingPunct="0">
        <a:spcBef>
          <a:spcPct val="0"/>
        </a:spcBef>
        <a:spcAft>
          <a:spcPct val="0"/>
        </a:spcAft>
        <a:buClr>
          <a:srgbClr val="FFFFFF"/>
        </a:buClr>
        <a:buSzPct val="45000"/>
        <a:buFont typeface="StarSymbol" charset="0"/>
        <a:defRPr sz="4400">
          <a:solidFill>
            <a:srgbClr val="000000"/>
          </a:solidFill>
          <a:latin typeface="Times New Roman" pitchFamily="16" charset="0"/>
          <a:ea typeface="Gothic" charset="0"/>
          <a:cs typeface="Gothic" charset="0"/>
        </a:defRPr>
      </a:lvl4pPr>
      <a:lvl5pPr marL="1079500" indent="-215900" algn="l" defTabSz="457200" rtl="0" fontAlgn="base" hangingPunct="0">
        <a:spcBef>
          <a:spcPct val="0"/>
        </a:spcBef>
        <a:spcAft>
          <a:spcPct val="0"/>
        </a:spcAft>
        <a:buClr>
          <a:srgbClr val="FFFFFF"/>
        </a:buClr>
        <a:buSzPct val="45000"/>
        <a:buFont typeface="StarSymbol" charset="0"/>
        <a:defRPr sz="4400">
          <a:solidFill>
            <a:srgbClr val="000000"/>
          </a:solidFill>
          <a:latin typeface="Times New Roman" pitchFamily="16" charset="0"/>
          <a:ea typeface="Gothic" charset="0"/>
          <a:cs typeface="Gothic" charset="0"/>
        </a:defRPr>
      </a:lvl5pPr>
      <a:lvl6pPr marL="1536700" indent="-215900" algn="l" defTabSz="457200" rtl="0" fontAlgn="base" hangingPunct="0">
        <a:spcBef>
          <a:spcPct val="0"/>
        </a:spcBef>
        <a:spcAft>
          <a:spcPct val="0"/>
        </a:spcAft>
        <a:buClr>
          <a:srgbClr val="FFFFFF"/>
        </a:buClr>
        <a:buSzPct val="45000"/>
        <a:buFont typeface="StarSymbol" charset="0"/>
        <a:defRPr sz="4400">
          <a:solidFill>
            <a:srgbClr val="000000"/>
          </a:solidFill>
          <a:latin typeface="Times New Roman" pitchFamily="16" charset="0"/>
          <a:ea typeface="Gothic" charset="0"/>
          <a:cs typeface="Gothic" charset="0"/>
        </a:defRPr>
      </a:lvl6pPr>
      <a:lvl7pPr marL="1993900" indent="-215900" algn="l" defTabSz="457200" rtl="0" fontAlgn="base" hangingPunct="0">
        <a:spcBef>
          <a:spcPct val="0"/>
        </a:spcBef>
        <a:spcAft>
          <a:spcPct val="0"/>
        </a:spcAft>
        <a:buClr>
          <a:srgbClr val="FFFFFF"/>
        </a:buClr>
        <a:buSzPct val="45000"/>
        <a:buFont typeface="StarSymbol" charset="0"/>
        <a:defRPr sz="4400">
          <a:solidFill>
            <a:srgbClr val="000000"/>
          </a:solidFill>
          <a:latin typeface="Times New Roman" pitchFamily="16" charset="0"/>
          <a:ea typeface="Gothic" charset="0"/>
          <a:cs typeface="Gothic" charset="0"/>
        </a:defRPr>
      </a:lvl7pPr>
      <a:lvl8pPr marL="2451100" indent="-215900" algn="l" defTabSz="457200" rtl="0" fontAlgn="base" hangingPunct="0">
        <a:spcBef>
          <a:spcPct val="0"/>
        </a:spcBef>
        <a:spcAft>
          <a:spcPct val="0"/>
        </a:spcAft>
        <a:buClr>
          <a:srgbClr val="FFFFFF"/>
        </a:buClr>
        <a:buSzPct val="45000"/>
        <a:buFont typeface="StarSymbol" charset="0"/>
        <a:defRPr sz="4400">
          <a:solidFill>
            <a:srgbClr val="000000"/>
          </a:solidFill>
          <a:latin typeface="Times New Roman" pitchFamily="16" charset="0"/>
          <a:ea typeface="Gothic" charset="0"/>
          <a:cs typeface="Gothic" charset="0"/>
        </a:defRPr>
      </a:lvl8pPr>
      <a:lvl9pPr marL="2908300" indent="-215900" algn="l" defTabSz="457200" rtl="0" fontAlgn="base" hangingPunct="0">
        <a:spcBef>
          <a:spcPct val="0"/>
        </a:spcBef>
        <a:spcAft>
          <a:spcPct val="0"/>
        </a:spcAft>
        <a:buClr>
          <a:srgbClr val="FFFFFF"/>
        </a:buClr>
        <a:buSzPct val="45000"/>
        <a:buFont typeface="StarSymbol" charset="0"/>
        <a:defRPr sz="4400">
          <a:solidFill>
            <a:srgbClr val="000000"/>
          </a:solidFill>
          <a:latin typeface="Times New Roman" pitchFamily="16" charset="0"/>
          <a:ea typeface="Gothic" charset="0"/>
          <a:cs typeface="Gothic" charset="0"/>
        </a:defRPr>
      </a:lvl9pPr>
    </p:titleStyle>
    <p:bodyStyle>
      <a:lvl1pPr marL="431800" indent="-323850" algn="l" defTabSz="457200" rtl="0" fontAlgn="base" hangingPunct="0">
        <a:lnSpc>
          <a:spcPct val="97000"/>
        </a:lnSpc>
        <a:spcBef>
          <a:spcPct val="0"/>
        </a:spcBef>
        <a:spcAft>
          <a:spcPts val="888"/>
        </a:spcAft>
        <a:buClr>
          <a:srgbClr val="FFFFFF"/>
        </a:buClr>
        <a:buSzPct val="100000"/>
        <a:buFont typeface="Arial" charset="0"/>
        <a:buChar char="•"/>
        <a:defRPr sz="2000">
          <a:solidFill>
            <a:srgbClr val="FFFFFF"/>
          </a:solidFill>
          <a:latin typeface="+mn-lt"/>
          <a:ea typeface="+mn-ea"/>
          <a:cs typeface="+mn-cs"/>
        </a:defRPr>
      </a:lvl1pPr>
      <a:lvl2pPr marL="863600" indent="-287338" algn="l" defTabSz="457200" rtl="0" fontAlgn="base" hangingPunct="0">
        <a:lnSpc>
          <a:spcPct val="97000"/>
        </a:lnSpc>
        <a:spcBef>
          <a:spcPct val="0"/>
        </a:spcBef>
        <a:spcAft>
          <a:spcPts val="1138"/>
        </a:spcAft>
        <a:buClr>
          <a:srgbClr val="FFFFFF"/>
        </a:buClr>
        <a:buSzPct val="75000"/>
        <a:buFont typeface="StarSymbol" charset="0"/>
        <a:buChar char="–"/>
        <a:defRPr sz="2600">
          <a:solidFill>
            <a:srgbClr val="FFFFFF"/>
          </a:solidFill>
          <a:latin typeface="+mn-lt"/>
          <a:ea typeface="+mn-ea"/>
          <a:cs typeface="+mn-cs"/>
        </a:defRPr>
      </a:lvl2pPr>
      <a:lvl3pPr marL="1295400" indent="-215900" algn="l" defTabSz="457200" rtl="0" fontAlgn="base" hangingPunct="0">
        <a:lnSpc>
          <a:spcPct val="97000"/>
        </a:lnSpc>
        <a:spcBef>
          <a:spcPct val="0"/>
        </a:spcBef>
        <a:spcAft>
          <a:spcPts val="850"/>
        </a:spcAft>
        <a:buClr>
          <a:srgbClr val="FFFFFF"/>
        </a:buClr>
        <a:buSzPct val="45000"/>
        <a:buFont typeface="StarSymbol" charset="0"/>
        <a:buChar char="●"/>
        <a:defRPr sz="2400">
          <a:solidFill>
            <a:srgbClr val="FFFFFF"/>
          </a:solidFill>
          <a:latin typeface="+mn-lt"/>
          <a:ea typeface="+mn-ea"/>
          <a:cs typeface="+mn-cs"/>
        </a:defRPr>
      </a:lvl3pPr>
      <a:lvl4pPr marL="1727200" indent="-215900" algn="l" defTabSz="457200" rtl="0" fontAlgn="base" hangingPunct="0">
        <a:lnSpc>
          <a:spcPct val="97000"/>
        </a:lnSpc>
        <a:spcBef>
          <a:spcPct val="0"/>
        </a:spcBef>
        <a:spcAft>
          <a:spcPts val="575"/>
        </a:spcAft>
        <a:buClr>
          <a:srgbClr val="FFFFFF"/>
        </a:buClr>
        <a:buSzPct val="75000"/>
        <a:buFont typeface="StarSymbol" charset="0"/>
        <a:buChar char="–"/>
        <a:defRPr sz="2000">
          <a:solidFill>
            <a:srgbClr val="FFFFFF"/>
          </a:solidFill>
          <a:latin typeface="+mn-lt"/>
          <a:ea typeface="+mn-ea"/>
          <a:cs typeface="+mn-cs"/>
        </a:defRPr>
      </a:lvl4pPr>
      <a:lvl5pPr marL="2159000" indent="-215900" algn="l" defTabSz="457200" rtl="0" fontAlgn="base" hangingPunct="0">
        <a:lnSpc>
          <a:spcPct val="97000"/>
        </a:lnSpc>
        <a:spcBef>
          <a:spcPct val="0"/>
        </a:spcBef>
        <a:spcAft>
          <a:spcPts val="288"/>
        </a:spcAft>
        <a:buClr>
          <a:srgbClr val="FFFFFF"/>
        </a:buClr>
        <a:buSzPct val="45000"/>
        <a:buFont typeface="StarSymbol" charset="0"/>
        <a:buChar char="●"/>
        <a:defRPr sz="2000">
          <a:solidFill>
            <a:srgbClr val="FFFFFF"/>
          </a:solidFill>
          <a:latin typeface="+mn-lt"/>
          <a:ea typeface="+mn-ea"/>
          <a:cs typeface="+mn-cs"/>
        </a:defRPr>
      </a:lvl5pPr>
      <a:lvl6pPr marL="2616200" indent="-215900" algn="l" defTabSz="457200" rtl="0" fontAlgn="base" hangingPunct="0">
        <a:lnSpc>
          <a:spcPct val="97000"/>
        </a:lnSpc>
        <a:spcBef>
          <a:spcPct val="0"/>
        </a:spcBef>
        <a:spcAft>
          <a:spcPts val="288"/>
        </a:spcAft>
        <a:buClr>
          <a:srgbClr val="FFFFFF"/>
        </a:buClr>
        <a:buSzPct val="45000"/>
        <a:buFont typeface="StarSymbol" charset="0"/>
        <a:buChar char="●"/>
        <a:defRPr sz="2000">
          <a:solidFill>
            <a:srgbClr val="FFFFFF"/>
          </a:solidFill>
          <a:latin typeface="+mn-lt"/>
          <a:ea typeface="+mn-ea"/>
          <a:cs typeface="+mn-cs"/>
        </a:defRPr>
      </a:lvl6pPr>
      <a:lvl7pPr marL="3073400" indent="-215900" algn="l" defTabSz="457200" rtl="0" fontAlgn="base" hangingPunct="0">
        <a:lnSpc>
          <a:spcPct val="97000"/>
        </a:lnSpc>
        <a:spcBef>
          <a:spcPct val="0"/>
        </a:spcBef>
        <a:spcAft>
          <a:spcPts val="288"/>
        </a:spcAft>
        <a:buClr>
          <a:srgbClr val="FFFFFF"/>
        </a:buClr>
        <a:buSzPct val="45000"/>
        <a:buFont typeface="StarSymbol" charset="0"/>
        <a:buChar char="●"/>
        <a:defRPr sz="2000">
          <a:solidFill>
            <a:srgbClr val="FFFFFF"/>
          </a:solidFill>
          <a:latin typeface="+mn-lt"/>
          <a:ea typeface="+mn-ea"/>
          <a:cs typeface="+mn-cs"/>
        </a:defRPr>
      </a:lvl7pPr>
      <a:lvl8pPr marL="3530600" indent="-215900" algn="l" defTabSz="457200" rtl="0" fontAlgn="base" hangingPunct="0">
        <a:lnSpc>
          <a:spcPct val="97000"/>
        </a:lnSpc>
        <a:spcBef>
          <a:spcPct val="0"/>
        </a:spcBef>
        <a:spcAft>
          <a:spcPts val="288"/>
        </a:spcAft>
        <a:buClr>
          <a:srgbClr val="FFFFFF"/>
        </a:buClr>
        <a:buSzPct val="45000"/>
        <a:buFont typeface="StarSymbol" charset="0"/>
        <a:buChar char="●"/>
        <a:defRPr sz="2000">
          <a:solidFill>
            <a:srgbClr val="FFFFFF"/>
          </a:solidFill>
          <a:latin typeface="+mn-lt"/>
          <a:ea typeface="+mn-ea"/>
          <a:cs typeface="+mn-cs"/>
        </a:defRPr>
      </a:lvl8pPr>
      <a:lvl9pPr marL="3987800" indent="-215900" algn="l" defTabSz="457200" rtl="0" fontAlgn="base" hangingPunct="0">
        <a:lnSpc>
          <a:spcPct val="97000"/>
        </a:lnSpc>
        <a:spcBef>
          <a:spcPct val="0"/>
        </a:spcBef>
        <a:spcAft>
          <a:spcPts val="288"/>
        </a:spcAft>
        <a:buClr>
          <a:srgbClr val="FFFFFF"/>
        </a:buClr>
        <a:buSzPct val="45000"/>
        <a:buFont typeface="StarSymbol" charset="0"/>
        <a:buChar char="●"/>
        <a:defRPr sz="2000">
          <a:solidFill>
            <a:srgbClr val="FFFFFF"/>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Text Box 1"/>
          <p:cNvSpPr txBox="1">
            <a:spLocks noChangeArrowheads="1"/>
          </p:cNvSpPr>
          <p:nvPr/>
        </p:nvSpPr>
        <p:spPr bwMode="auto">
          <a:xfrm>
            <a:off x="738187" y="2527025"/>
            <a:ext cx="8604250" cy="1262063"/>
          </a:xfrm>
          <a:prstGeom prst="rect">
            <a:avLst/>
          </a:prstGeom>
          <a:noFill/>
          <a:ln w="9525">
            <a:noFill/>
            <a:miter lim="800000"/>
            <a:headEnd/>
            <a:tailEnd/>
          </a:ln>
        </p:spPr>
        <p:txBody>
          <a:bodyPr lIns="0" tIns="0" rIns="0" bIns="0"/>
          <a:lstStyle/>
          <a:p>
            <a:pPr algn="ctr" eaLnBrk="1">
              <a:lnSpc>
                <a:spcPct val="150000"/>
              </a:lnSpc>
              <a:buClr>
                <a:srgbClr val="FFFFFF"/>
              </a:buClr>
              <a:buSzPct val="45000"/>
              <a:buFont typeface="StarSymbol" charset="0"/>
              <a:buNone/>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sz="1800" b="1" dirty="0">
                <a:solidFill>
                  <a:srgbClr val="FF0000"/>
                </a:solidFill>
                <a:latin typeface="Arial" charset="0"/>
              </a:rPr>
              <a:t>Case Records of the Massachusetts General Hospital</a:t>
            </a:r>
            <a:r>
              <a:rPr lang="en-GB" sz="2800" b="1" dirty="0">
                <a:solidFill>
                  <a:srgbClr val="FFFFFF"/>
                </a:solidFill>
                <a:latin typeface="Arial" charset="0"/>
              </a:rPr>
              <a:t> </a:t>
            </a:r>
            <a:br>
              <a:rPr lang="en-GB" sz="2800" b="1" dirty="0">
                <a:solidFill>
                  <a:srgbClr val="FFFFFF"/>
                </a:solidFill>
                <a:latin typeface="Arial" charset="0"/>
              </a:rPr>
            </a:br>
            <a:r>
              <a:rPr lang="en-GB" sz="2800" b="1" dirty="0">
                <a:solidFill>
                  <a:srgbClr val="FFFFFF"/>
                </a:solidFill>
                <a:latin typeface="Arial" charset="0"/>
              </a:rPr>
              <a:t>Case 17-2025: A 61-Year-Old Man with Respiratory Failure and Shock after Kidney Transplantation</a:t>
            </a:r>
          </a:p>
        </p:txBody>
      </p:sp>
      <p:sp>
        <p:nvSpPr>
          <p:cNvPr id="3075" name="Text Box 3"/>
          <p:cNvSpPr txBox="1">
            <a:spLocks noChangeArrowheads="1"/>
          </p:cNvSpPr>
          <p:nvPr/>
        </p:nvSpPr>
        <p:spPr bwMode="auto">
          <a:xfrm>
            <a:off x="738188" y="5641975"/>
            <a:ext cx="8604250" cy="268663"/>
          </a:xfrm>
          <a:prstGeom prst="rect">
            <a:avLst/>
          </a:prstGeom>
          <a:noFill/>
          <a:ln w="9525">
            <a:noFill/>
            <a:miter lim="800000"/>
            <a:headEnd/>
            <a:tailEnd/>
          </a:ln>
        </p:spPr>
        <p:txBody>
          <a:bodyPr lIns="0" tIns="0" rIns="0" bIns="0">
            <a:spAutoFit/>
          </a:bodyPr>
          <a:lstStyle/>
          <a:p>
            <a:pPr algn="ctr" eaLnBrk="1">
              <a:lnSpc>
                <a:spcPct val="97000"/>
              </a:lnSpc>
              <a:buClr>
                <a:srgbClr val="FFFFFF"/>
              </a:buClr>
              <a:buSzPct val="45000"/>
              <a:buFont typeface="StarSymbol" charset="0"/>
              <a:buNone/>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sz="1800" dirty="0">
                <a:solidFill>
                  <a:srgbClr val="FFFFFF"/>
                </a:solidFill>
                <a:latin typeface="Arial" charset="0"/>
              </a:rPr>
              <a:t>N Engl J Med</a:t>
            </a:r>
          </a:p>
          <a:p>
            <a:pPr algn="ctr" eaLnBrk="1">
              <a:lnSpc>
                <a:spcPct val="97000"/>
              </a:lnSpc>
              <a:buClr>
                <a:srgbClr val="FFFFFF"/>
              </a:buClr>
              <a:buSzPct val="45000"/>
              <a:buFont typeface="StarSymbol" charset="0"/>
              <a:buNone/>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sz="1800" dirty="0">
                <a:solidFill>
                  <a:srgbClr val="FFFFFF"/>
                </a:solidFill>
                <a:latin typeface="Arial" charset="0"/>
              </a:rPr>
              <a:t>Volume 392(23):2368-2378</a:t>
            </a:r>
          </a:p>
          <a:p>
            <a:pPr algn="ctr" eaLnBrk="1">
              <a:lnSpc>
                <a:spcPct val="97000"/>
              </a:lnSpc>
              <a:buClr>
                <a:srgbClr val="FFFFFF"/>
              </a:buClr>
              <a:buSzPct val="45000"/>
              <a:buFont typeface="StarSymbol" charset="0"/>
              <a:buNone/>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sz="1800" dirty="0">
                <a:solidFill>
                  <a:srgbClr val="FFFFFF"/>
                </a:solidFill>
                <a:latin typeface="Arial" charset="0"/>
              </a:rPr>
              <a:t>June 19, 2025</a:t>
            </a:r>
          </a:p>
        </p:txBody>
      </p:sp>
      <p:pic>
        <p:nvPicPr>
          <p:cNvPr id="3076" name="Picture 4"/>
          <p:cNvPicPr>
            <a:picLocks noChangeAspect="1" noChangeArrowheads="1"/>
          </p:cNvPicPr>
          <p:nvPr/>
        </p:nvPicPr>
        <p:blipFill>
          <a:blip r:embed="rId3" cstate="print"/>
          <a:srcRect/>
          <a:stretch>
            <a:fillRect/>
          </a:stretch>
        </p:blipFill>
        <p:spPr bwMode="auto">
          <a:xfrm>
            <a:off x="6958013" y="6911975"/>
            <a:ext cx="2828925" cy="476250"/>
          </a:xfrm>
          <a:prstGeom prst="rect">
            <a:avLst/>
          </a:prstGeom>
          <a:noFill/>
        </p:spPr>
      </p:pic>
    </p:spTree>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B54E02-F185-DA9C-6B6A-01B213FEE5E0}"/>
            </a:ext>
          </a:extLst>
        </p:cNvPr>
        <p:cNvGrpSpPr/>
        <p:nvPr/>
      </p:nvGrpSpPr>
      <p:grpSpPr>
        <a:xfrm>
          <a:off x="0" y="0"/>
          <a:ext cx="0" cy="0"/>
          <a:chOff x="0" y="0"/>
          <a:chExt cx="0" cy="0"/>
        </a:xfrm>
      </p:grpSpPr>
      <p:sp>
        <p:nvSpPr>
          <p:cNvPr id="4097" name="Text Box 1">
            <a:extLst>
              <a:ext uri="{FF2B5EF4-FFF2-40B4-BE49-F238E27FC236}">
                <a16:creationId xmlns:a16="http://schemas.microsoft.com/office/drawing/2014/main" id="{288CAE7C-AB2D-EE1C-A156-904C8B3CE63C}"/>
              </a:ext>
            </a:extLst>
          </p:cNvPr>
          <p:cNvSpPr txBox="1">
            <a:spLocks noChangeArrowheads="1"/>
          </p:cNvSpPr>
          <p:nvPr/>
        </p:nvSpPr>
        <p:spPr bwMode="auto">
          <a:xfrm>
            <a:off x="738187" y="3441283"/>
            <a:ext cx="8604250" cy="677108"/>
          </a:xfrm>
          <a:prstGeom prst="rect">
            <a:avLst/>
          </a:prstGeom>
          <a:noFill/>
          <a:ln w="9525">
            <a:noFill/>
            <a:miter lim="800000"/>
            <a:headEnd/>
            <a:tailEnd/>
          </a:ln>
        </p:spPr>
        <p:txBody>
          <a:bodyPr lIns="0" tIns="0" rIns="0" bIns="0" anchor="ctr">
            <a:spAutoFit/>
          </a:bodyPr>
          <a:lstStyle/>
          <a:p>
            <a:pPr algn="ctr" eaLnBrk="1">
              <a:lnSpc>
                <a:spcPct val="100000"/>
              </a:lnSpc>
              <a:buClr>
                <a:srgbClr val="FFFFFF"/>
              </a:buClr>
              <a:buSzPct val="45000"/>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sz="4400" b="1" dirty="0">
                <a:solidFill>
                  <a:schemeClr val="bg1"/>
                </a:solidFill>
              </a:rPr>
              <a:t>Presentation of Case</a:t>
            </a:r>
          </a:p>
        </p:txBody>
      </p:sp>
    </p:spTree>
    <p:extLst>
      <p:ext uri="{BB962C8B-B14F-4D97-AF65-F5344CB8AC3E}">
        <p14:creationId xmlns:p14="http://schemas.microsoft.com/office/powerpoint/2010/main" val="4107702846"/>
      </p:ext>
    </p:extLst>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body"/>
          </p:nvPr>
        </p:nvSpPr>
        <p:spPr>
          <a:xfrm>
            <a:off x="736599" y="1016793"/>
            <a:ext cx="8607425" cy="5526088"/>
          </a:xfrm>
          <a:ln/>
        </p:spPr>
        <p:txBody>
          <a:bodyPr anchor="t"/>
          <a:lstStyle/>
          <a:p>
            <a:pPr algn="just"/>
            <a:r>
              <a:rPr lang="en-US" b="0" dirty="0"/>
              <a:t>A 61-year-old man was transferred to this hospital because of acute hypoxemic respiratory failure and shock.</a:t>
            </a:r>
          </a:p>
          <a:p>
            <a:pPr algn="just"/>
            <a:r>
              <a:rPr lang="en-US" b="0" dirty="0"/>
              <a:t>Ten weeks earlier, the patient had undergone deceased-donor kidney transplantation at this hospital for hypertensive nephrosclerosis-related end-stage kidney disease. After transplantation, the patient’s hospitalization was notable for the administration of </a:t>
            </a:r>
            <a:r>
              <a:rPr lang="en-US" b="0" dirty="0" err="1"/>
              <a:t>antithymocyte</a:t>
            </a:r>
            <a:r>
              <a:rPr lang="en-US" b="0" dirty="0"/>
              <a:t> globulin induction therapy; delayed graft function with hyperkalemia, for which he underwent two sessions of hemodialysis; and urinary retention. On postoperative day 4, he was discharged home with instructions to take oral prednisone, tacrolimus, mycophenolate sodium, trimethoprim–sulfamethoxazole, and valganciclovir.</a:t>
            </a:r>
          </a:p>
        </p:txBody>
      </p:sp>
    </p:spTree>
  </p:cSld>
  <p:clrMapOvr>
    <a:masterClrMapping/>
  </p:clrMapOvr>
  <p:transition spd="slow">
    <p:wip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632E8C1-578E-A9E9-4938-E623A585EFE0}"/>
              </a:ext>
            </a:extLst>
          </p:cNvPr>
          <p:cNvSpPr>
            <a:spLocks noGrp="1"/>
          </p:cNvSpPr>
          <p:nvPr>
            <p:ph idx="1"/>
          </p:nvPr>
        </p:nvSpPr>
        <p:spPr>
          <a:xfrm>
            <a:off x="739775" y="655638"/>
            <a:ext cx="8605838" cy="6207126"/>
          </a:xfrm>
        </p:spPr>
        <p:txBody>
          <a:bodyPr/>
          <a:lstStyle/>
          <a:p>
            <a:pPr marL="107950" indent="0" algn="just">
              <a:buNone/>
            </a:pPr>
            <a:r>
              <a:rPr lang="en-US" sz="2800" dirty="0">
                <a:latin typeface="+mj-lt"/>
              </a:rPr>
              <a:t>The patient’s medical history included hypertension, type 2 diabetes mellitus, hyperlipidemia, coronary calcifications, ectasia of the aorta, hyperparathyroidism for which he had undergone parathyroidectomy, obstructive sleep apnea, kyphoplasty at the level of the first lumbar vertebra, and repair and internal fixation of a left ankle fracture. The patient had been undergoing hemodialysis for 6 years while awaiting kidney transplantation. Outpatient medications included oral prednisone, tacrolimus, mycophenolate sodium, trimethoprim–sulfamethoxazole, valganciclovir, furosemide, labetalol, famotidine, and tamsulosin, as well as subcutaneous semaglutide. Atenolol had caused constipation, and amitriptyline had caused dry mouth.</a:t>
            </a:r>
          </a:p>
        </p:txBody>
      </p:sp>
    </p:spTree>
    <p:extLst>
      <p:ext uri="{BB962C8B-B14F-4D97-AF65-F5344CB8AC3E}">
        <p14:creationId xmlns:p14="http://schemas.microsoft.com/office/powerpoint/2010/main" val="1756197196"/>
      </p:ext>
    </p:extLst>
  </p:cSld>
  <p:clrMapOvr>
    <a:masterClrMapping/>
  </p:clrMapOvr>
  <p:transition spd="slow">
    <p:wip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A5A7B15-491F-342D-D0ED-DAE90BC2F57C}"/>
              </a:ext>
            </a:extLst>
          </p:cNvPr>
          <p:cNvSpPr>
            <a:spLocks noGrp="1"/>
          </p:cNvSpPr>
          <p:nvPr>
            <p:ph idx="1"/>
          </p:nvPr>
        </p:nvSpPr>
        <p:spPr>
          <a:xfrm>
            <a:off x="739775" y="884238"/>
            <a:ext cx="8605838" cy="5978526"/>
          </a:xfrm>
        </p:spPr>
        <p:txBody>
          <a:bodyPr/>
          <a:lstStyle/>
          <a:p>
            <a:pPr marL="107950" indent="0" algn="just">
              <a:lnSpc>
                <a:spcPct val="150000"/>
              </a:lnSpc>
              <a:buNone/>
            </a:pPr>
            <a:r>
              <a:rPr lang="en-US" sz="2800" dirty="0">
                <a:latin typeface="+mj-lt"/>
              </a:rPr>
              <a:t>Six weeks after transplantation (4 weeks before the current admission), during a follow-up visit in the transplantation clinic, the creatinine level was 1.60 mg per deciliter (141 </a:t>
            </a:r>
            <a:r>
              <a:rPr lang="en-US" sz="2800" dirty="0" err="1">
                <a:latin typeface="+mj-lt"/>
              </a:rPr>
              <a:t>μmol</a:t>
            </a:r>
            <a:r>
              <a:rPr lang="en-US" sz="2800" dirty="0">
                <a:latin typeface="+mj-lt"/>
              </a:rPr>
              <a:t> per liter; reference range, 0.60 to 1.50 mg per deciliter [53 to 133 </a:t>
            </a:r>
            <a:r>
              <a:rPr lang="en-US" sz="2800" dirty="0" err="1">
                <a:latin typeface="+mj-lt"/>
              </a:rPr>
              <a:t>μmol</a:t>
            </a:r>
            <a:r>
              <a:rPr lang="en-US" sz="2800" dirty="0">
                <a:latin typeface="+mj-lt"/>
              </a:rPr>
              <a:t> per liter]); however, hyperglycemia was noted, with a glycated hemoglobin level of 7.7% (reference value, &lt;5.7). Treatment with a once-weekly injection of semaglutide was started.</a:t>
            </a:r>
          </a:p>
        </p:txBody>
      </p:sp>
    </p:spTree>
    <p:extLst>
      <p:ext uri="{BB962C8B-B14F-4D97-AF65-F5344CB8AC3E}">
        <p14:creationId xmlns:p14="http://schemas.microsoft.com/office/powerpoint/2010/main" val="2489933224"/>
      </p:ext>
    </p:extLst>
  </p:cSld>
  <p:clrMapOvr>
    <a:masterClrMapping/>
  </p:clrMapOvr>
  <p:transition spd="slow">
    <p:wip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7B636CE-AF03-2A65-663E-18741440C8B8}"/>
              </a:ext>
            </a:extLst>
          </p:cNvPr>
          <p:cNvSpPr>
            <a:spLocks noGrp="1"/>
          </p:cNvSpPr>
          <p:nvPr>
            <p:ph idx="1"/>
          </p:nvPr>
        </p:nvSpPr>
        <p:spPr>
          <a:xfrm>
            <a:off x="739775" y="808038"/>
            <a:ext cx="8605838" cy="6054726"/>
          </a:xfrm>
        </p:spPr>
        <p:txBody>
          <a:bodyPr/>
          <a:lstStyle/>
          <a:p>
            <a:pPr marL="107950" indent="0" algn="just">
              <a:lnSpc>
                <a:spcPct val="100000"/>
              </a:lnSpc>
              <a:buNone/>
            </a:pPr>
            <a:r>
              <a:rPr lang="en-US" sz="2800" dirty="0">
                <a:latin typeface="+mj-lt"/>
              </a:rPr>
              <a:t>One week later, the patient was evaluated at the emergency department of another hospital for erythema and swelling of the left ankle after being scratched by a domestic cat. A radiograph of the ankle reportedly showed soft-tissue swelling. A course of amoxicillin–clavulanate was prescribed.</a:t>
            </a:r>
          </a:p>
          <a:p>
            <a:pPr marL="107950" indent="0" algn="just">
              <a:lnSpc>
                <a:spcPct val="100000"/>
              </a:lnSpc>
              <a:buNone/>
            </a:pPr>
            <a:r>
              <a:rPr lang="en-US" sz="2800" dirty="0">
                <a:latin typeface="+mj-lt"/>
              </a:rPr>
              <a:t>During the next week, the patient began to have fatigue, nausea, emesis, polydipsia, and polyuria. Outpatient laboratory test results were notable for a glucose level of 519 mg per deciliter (29 mmol per liter; reference range, 70 to 100 mg per deciliter [3.9 to 5.6 mmol per liter]). At the recommendation of the transplantation team, he was admitted to the other hospital.</a:t>
            </a:r>
          </a:p>
          <a:p>
            <a:endParaRPr lang="en-US" dirty="0"/>
          </a:p>
        </p:txBody>
      </p:sp>
    </p:spTree>
    <p:extLst>
      <p:ext uri="{BB962C8B-B14F-4D97-AF65-F5344CB8AC3E}">
        <p14:creationId xmlns:p14="http://schemas.microsoft.com/office/powerpoint/2010/main" val="456947289"/>
      </p:ext>
    </p:extLst>
  </p:cSld>
  <p:clrMapOvr>
    <a:masterClrMapping/>
  </p:clrMapOvr>
  <p:transition spd="slow">
    <p:wip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CF99F9B-B303-A5F5-5D2F-B1804A382AAF}"/>
              </a:ext>
            </a:extLst>
          </p:cNvPr>
          <p:cNvSpPr>
            <a:spLocks noGrp="1"/>
          </p:cNvSpPr>
          <p:nvPr>
            <p:ph idx="1"/>
          </p:nvPr>
        </p:nvSpPr>
        <p:spPr>
          <a:xfrm>
            <a:off x="739775" y="655638"/>
            <a:ext cx="8605838" cy="6207126"/>
          </a:xfrm>
        </p:spPr>
        <p:txBody>
          <a:bodyPr/>
          <a:lstStyle/>
          <a:p>
            <a:pPr marL="107950" indent="0" algn="just">
              <a:lnSpc>
                <a:spcPct val="150000"/>
              </a:lnSpc>
              <a:buNone/>
            </a:pPr>
            <a:r>
              <a:rPr lang="en-US" sz="2800" dirty="0">
                <a:latin typeface="+mj-lt"/>
              </a:rPr>
              <a:t>On arrival at the other hospital, 10 days before the current admission, the oral temperature was 36.8°C, the heart rate 108 beats per minute, the blood pressure 127/74 mm Hg, the respiratory rate 26 breaths per minute, and the oxygen saturation 97% while the patient was breathing ambient air. The weight was 105.7 kg. Electrocardiography reportedly showed sinus tachycardia with premature atrial contractions. Intravenous normal saline and insulin were administered.</a:t>
            </a:r>
          </a:p>
        </p:txBody>
      </p:sp>
    </p:spTree>
    <p:extLst>
      <p:ext uri="{BB962C8B-B14F-4D97-AF65-F5344CB8AC3E}">
        <p14:creationId xmlns:p14="http://schemas.microsoft.com/office/powerpoint/2010/main" val="1269082618"/>
      </p:ext>
    </p:extLst>
  </p:cSld>
  <p:clrMapOvr>
    <a:masterClrMapping/>
  </p:clrMapOvr>
  <p:transition spd="slow">
    <p:wip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E47EE38-0CA4-AA18-62EA-A0A70ADB57C2}"/>
              </a:ext>
            </a:extLst>
          </p:cNvPr>
          <p:cNvSpPr>
            <a:spLocks noGrp="1"/>
          </p:cNvSpPr>
          <p:nvPr>
            <p:ph idx="1"/>
          </p:nvPr>
        </p:nvSpPr>
        <p:spPr>
          <a:xfrm>
            <a:off x="739775" y="884238"/>
            <a:ext cx="8605838" cy="5978526"/>
          </a:xfrm>
        </p:spPr>
        <p:txBody>
          <a:bodyPr/>
          <a:lstStyle/>
          <a:p>
            <a:pPr marL="107950" indent="0" algn="just">
              <a:lnSpc>
                <a:spcPct val="150000"/>
              </a:lnSpc>
              <a:buNone/>
            </a:pPr>
            <a:r>
              <a:rPr lang="en-US" sz="2800" dirty="0">
                <a:latin typeface="+mj-lt"/>
              </a:rPr>
              <a:t>In addition to dyspnea, the patient had had nausea, anorexia, progressive abdominal discomfort, and intermittent emesis, and he was currently not having bowel movements. He also had dull headache and low back pain. He did not have chest pain, palpitations, dizziness, pain or redness at the surgical incision site, or bleeding symptoms.</a:t>
            </a:r>
          </a:p>
        </p:txBody>
      </p:sp>
    </p:spTree>
    <p:extLst>
      <p:ext uri="{BB962C8B-B14F-4D97-AF65-F5344CB8AC3E}">
        <p14:creationId xmlns:p14="http://schemas.microsoft.com/office/powerpoint/2010/main" val="1548174308"/>
      </p:ext>
    </p:extLst>
  </p:cSld>
  <p:clrMapOvr>
    <a:masterClrMapping/>
  </p:clrMapOvr>
  <p:transition spd="slow">
    <p:wip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6165F60-F23F-3062-B300-0B0A308ED7D0}"/>
              </a:ext>
            </a:extLst>
          </p:cNvPr>
          <p:cNvSpPr>
            <a:spLocks noGrp="1"/>
          </p:cNvSpPr>
          <p:nvPr>
            <p:ph idx="1"/>
          </p:nvPr>
        </p:nvSpPr>
        <p:spPr>
          <a:xfrm>
            <a:off x="739775" y="1112838"/>
            <a:ext cx="8605838" cy="5749926"/>
          </a:xfrm>
        </p:spPr>
        <p:txBody>
          <a:bodyPr/>
          <a:lstStyle/>
          <a:p>
            <a:pPr marL="107950" indent="0" algn="just">
              <a:lnSpc>
                <a:spcPct val="150000"/>
              </a:lnSpc>
              <a:buNone/>
            </a:pPr>
            <a:r>
              <a:rPr lang="en-US" sz="2800" dirty="0">
                <a:latin typeface="+mj-lt"/>
              </a:rPr>
              <a:t>On the fifth day of hospitalization, the oxygen saturation had decreased to 93% while the patient was breathing ambient air, and supplemental oxygen was administered intermittently. Nausea persisted with intermittent episodes of emesis and inability to eat.</a:t>
            </a:r>
          </a:p>
          <a:p>
            <a:endParaRPr lang="en-US" dirty="0"/>
          </a:p>
        </p:txBody>
      </p:sp>
    </p:spTree>
    <p:extLst>
      <p:ext uri="{BB962C8B-B14F-4D97-AF65-F5344CB8AC3E}">
        <p14:creationId xmlns:p14="http://schemas.microsoft.com/office/powerpoint/2010/main" val="4156934941"/>
      </p:ext>
    </p:extLst>
  </p:cSld>
  <p:clrMapOvr>
    <a:masterClrMapping/>
  </p:clrMapOvr>
  <p:transition spd="slow">
    <p:wip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5958851-1F1C-D947-7ED9-58C9EC81ADB8}"/>
              </a:ext>
            </a:extLst>
          </p:cNvPr>
          <p:cNvSpPr>
            <a:spLocks noGrp="1"/>
          </p:cNvSpPr>
          <p:nvPr>
            <p:ph idx="1"/>
          </p:nvPr>
        </p:nvSpPr>
        <p:spPr>
          <a:xfrm>
            <a:off x="739775" y="655638"/>
            <a:ext cx="8605838" cy="6207126"/>
          </a:xfrm>
        </p:spPr>
        <p:txBody>
          <a:bodyPr/>
          <a:lstStyle/>
          <a:p>
            <a:pPr marL="107950" indent="0" algn="just">
              <a:lnSpc>
                <a:spcPct val="150000"/>
              </a:lnSpc>
              <a:buNone/>
            </a:pPr>
            <a:r>
              <a:rPr lang="en-US" sz="2800" dirty="0">
                <a:latin typeface="+mj-lt"/>
              </a:rPr>
              <a:t>On the seventh day of hospitalization, the administration of labetalol — a medication that the patient had been taking at home — was discontinued because the blood pressure had decreased to 84/48 mm Hg and the heart rate had increased to more than 120 beats per minute. </a:t>
            </a:r>
          </a:p>
          <a:p>
            <a:pPr marL="107950" indent="0" algn="just">
              <a:lnSpc>
                <a:spcPct val="150000"/>
              </a:lnSpc>
              <a:buNone/>
            </a:pPr>
            <a:r>
              <a:rPr lang="en-US" sz="2800" dirty="0">
                <a:latin typeface="+mj-lt"/>
              </a:rPr>
              <a:t>On the eighth day of hospitalization, a cough productive of white sputum developed, and dyspnea, which had also developed, had progressed such that it occurred with less exertion and when the patient was at rest.</a:t>
            </a:r>
          </a:p>
        </p:txBody>
      </p:sp>
    </p:spTree>
    <p:extLst>
      <p:ext uri="{BB962C8B-B14F-4D97-AF65-F5344CB8AC3E}">
        <p14:creationId xmlns:p14="http://schemas.microsoft.com/office/powerpoint/2010/main" val="4047419838"/>
      </p:ext>
    </p:extLst>
  </p:cSld>
  <p:clrMapOvr>
    <a:masterClrMapping/>
  </p:clrMapOvr>
  <p:transition spd="slow">
    <p:wip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86A4022-3EED-2AD8-21E3-88C7A40904D2}"/>
              </a:ext>
            </a:extLst>
          </p:cNvPr>
          <p:cNvSpPr>
            <a:spLocks noGrp="1"/>
          </p:cNvSpPr>
          <p:nvPr>
            <p:ph idx="1"/>
          </p:nvPr>
        </p:nvSpPr>
        <p:spPr>
          <a:xfrm>
            <a:off x="737393" y="503237"/>
            <a:ext cx="8605838" cy="6054726"/>
          </a:xfrm>
        </p:spPr>
        <p:txBody>
          <a:bodyPr/>
          <a:lstStyle/>
          <a:p>
            <a:pPr marL="107950" indent="0" algn="just">
              <a:lnSpc>
                <a:spcPct val="150000"/>
              </a:lnSpc>
              <a:buNone/>
            </a:pPr>
            <a:r>
              <a:rPr lang="en-US" sz="2800" dirty="0">
                <a:latin typeface="+mj-lt"/>
              </a:rPr>
              <a:t>The patient began to have tachypnea (up to 38 breaths per minute) with accessory-muscle use, and the oxygen saturation was 96% while the patient was receiving supplemental oxygen through a nasal cannula at a rate of 6 liters per minute. Oxygen was subsequently administered through a high-flow nasal cannula, and the patient was transferred to the intensive care unit (ICU). Specimens of blood and tracheal aspirate were obtained for culture. Empirical treatment with piperacillin–tazobactam was administered intravenously.</a:t>
            </a:r>
          </a:p>
          <a:p>
            <a:pPr marL="107950" indent="0">
              <a:buNone/>
            </a:pPr>
            <a:endParaRPr lang="en-US" dirty="0"/>
          </a:p>
        </p:txBody>
      </p:sp>
    </p:spTree>
    <p:extLst>
      <p:ext uri="{BB962C8B-B14F-4D97-AF65-F5344CB8AC3E}">
        <p14:creationId xmlns:p14="http://schemas.microsoft.com/office/powerpoint/2010/main" val="1666206432"/>
      </p:ext>
    </p:extLst>
  </p:cSld>
  <p:clrMapOvr>
    <a:masterClrMapping/>
  </p:clrMapOvr>
  <p:transition spd="slow">
    <p:wip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D04ECC1-5EDB-85D8-E202-BF8B87A2484A}"/>
              </a:ext>
            </a:extLst>
          </p:cNvPr>
          <p:cNvSpPr>
            <a:spLocks noGrp="1"/>
          </p:cNvSpPr>
          <p:nvPr>
            <p:ph idx="1"/>
          </p:nvPr>
        </p:nvSpPr>
        <p:spPr>
          <a:xfrm>
            <a:off x="739775" y="731838"/>
            <a:ext cx="8605838" cy="6130926"/>
          </a:xfrm>
        </p:spPr>
        <p:txBody>
          <a:bodyPr/>
          <a:lstStyle/>
          <a:p>
            <a:pPr marL="107950" indent="0" algn="just">
              <a:lnSpc>
                <a:spcPct val="150000"/>
              </a:lnSpc>
              <a:buNone/>
            </a:pPr>
            <a:r>
              <a:rPr lang="en-US" sz="2800" dirty="0">
                <a:latin typeface="+mj-lt"/>
              </a:rPr>
              <a:t>The next day, the patient became lethargic and more hypoxemic; the oxygen saturation was 96% while the patient was receiving supplemental oxygen through a high-flow nasal cannula at a rate of 40 liters per minute. The trachea was intubated for initiation of mechanical ventilation. The blood pressure decreased to 81/53 mm Hg; lactated Ringer’s solution was administered intravenously, and a central venous catheter was placed for administration of norepinephrine.</a:t>
            </a:r>
          </a:p>
        </p:txBody>
      </p:sp>
    </p:spTree>
    <p:extLst>
      <p:ext uri="{BB962C8B-B14F-4D97-AF65-F5344CB8AC3E}">
        <p14:creationId xmlns:p14="http://schemas.microsoft.com/office/powerpoint/2010/main" val="3250171213"/>
      </p:ext>
    </p:extLst>
  </p:cSld>
  <p:clrMapOvr>
    <a:masterClrMapping/>
  </p:clrMapOvr>
  <p:transition spd="slow">
    <p:wip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1DC06FC-BDC2-AFC3-D72F-432FE2E22C5C}"/>
              </a:ext>
            </a:extLst>
          </p:cNvPr>
          <p:cNvSpPr>
            <a:spLocks noGrp="1"/>
          </p:cNvSpPr>
          <p:nvPr>
            <p:ph idx="1"/>
          </p:nvPr>
        </p:nvSpPr>
        <p:spPr>
          <a:xfrm>
            <a:off x="737393" y="503237"/>
            <a:ext cx="8605838" cy="6054726"/>
          </a:xfrm>
        </p:spPr>
        <p:txBody>
          <a:bodyPr/>
          <a:lstStyle/>
          <a:p>
            <a:pPr marL="107950" indent="0" algn="just">
              <a:lnSpc>
                <a:spcPct val="150000"/>
              </a:lnSpc>
              <a:buNone/>
            </a:pPr>
            <a:r>
              <a:rPr lang="en-US" sz="2800" dirty="0">
                <a:latin typeface="+mj-lt"/>
              </a:rPr>
              <a:t>On examination, the esophageal temperature was 38.1°C, the heart rate 123 beats per minute, and the blood pressure 114/58 mm Hg while the patient was receiving infusions of norepinephrine at a rate of 36 </a:t>
            </a:r>
            <a:r>
              <a:rPr lang="en-US" sz="2800" dirty="0" err="1">
                <a:latin typeface="+mj-lt"/>
              </a:rPr>
              <a:t>μg</a:t>
            </a:r>
            <a:r>
              <a:rPr lang="en-US" sz="2800" dirty="0">
                <a:latin typeface="+mj-lt"/>
              </a:rPr>
              <a:t> per minute and vasopressin. The weight was 109.0 kg. The oxygen saturation was 97% while he was receiving oxygen through a mechanical ventilator in volume-control mode (tidal volume, 500 ml at a rate of 20 breaths per minute; positive end-expiratory pressure, 8 cm of water; fraction of inspired oxygen, 0.50).</a:t>
            </a:r>
          </a:p>
        </p:txBody>
      </p:sp>
    </p:spTree>
    <p:extLst>
      <p:ext uri="{BB962C8B-B14F-4D97-AF65-F5344CB8AC3E}">
        <p14:creationId xmlns:p14="http://schemas.microsoft.com/office/powerpoint/2010/main" val="915135980"/>
      </p:ext>
    </p:extLst>
  </p:cSld>
  <p:clrMapOvr>
    <a:masterClrMapping/>
  </p:clrMapOvr>
  <p:transition spd="slow">
    <p:wip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E595032-A693-FCA8-B2A9-9B0719CAFB20}"/>
              </a:ext>
            </a:extLst>
          </p:cNvPr>
          <p:cNvSpPr>
            <a:spLocks noGrp="1"/>
          </p:cNvSpPr>
          <p:nvPr>
            <p:ph idx="1"/>
          </p:nvPr>
        </p:nvSpPr>
        <p:spPr>
          <a:xfrm>
            <a:off x="739775" y="960438"/>
            <a:ext cx="8605838" cy="5902326"/>
          </a:xfrm>
        </p:spPr>
        <p:txBody>
          <a:bodyPr/>
          <a:lstStyle/>
          <a:p>
            <a:pPr marL="107950" indent="0" algn="just">
              <a:lnSpc>
                <a:spcPct val="150000"/>
              </a:lnSpc>
              <a:buNone/>
            </a:pPr>
            <a:r>
              <a:rPr lang="en-US" sz="2800" dirty="0">
                <a:latin typeface="+mj-lt"/>
              </a:rPr>
              <a:t>No oral mucosal lesions were present. Auscultation of the chest revealed diffuse crackles in the lungs. The heart was tachycardic. The abdomen was distended and tense, with few bowel sounds. The kidney allograft site in the right lower quadrant was non erythematous; no bruit was detected. A purpuric rash was present on the abdomen. An arteriovenous fistula in the left upper arm was associated with a weak thrill and bruit. Symmetric leg edema was present.</a:t>
            </a:r>
          </a:p>
        </p:txBody>
      </p:sp>
    </p:spTree>
    <p:extLst>
      <p:ext uri="{BB962C8B-B14F-4D97-AF65-F5344CB8AC3E}">
        <p14:creationId xmlns:p14="http://schemas.microsoft.com/office/powerpoint/2010/main" val="1379854786"/>
      </p:ext>
    </p:extLst>
  </p:cSld>
  <p:clrMapOvr>
    <a:masterClrMapping/>
  </p:clrMapOvr>
  <p:transition spd="slow">
    <p:wip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Image"/>
          <p:cNvPicPr>
            <a:picLocks noChangeAspect="1"/>
          </p:cNvPicPr>
          <p:nvPr/>
        </p:nvPicPr>
        <p:blipFill>
          <a:blip r:embed="rId3" cstate="print"/>
          <a:stretch>
            <a:fillRect/>
          </a:stretch>
        </p:blipFill>
        <p:spPr>
          <a:xfrm>
            <a:off x="1288473" y="1028700"/>
            <a:ext cx="7481455" cy="5486400"/>
          </a:xfrm>
          <a:prstGeom prst="rect">
            <a:avLst/>
          </a:prstGeom>
        </p:spPr>
      </p:pic>
    </p:spTree>
  </p:cSld>
  <p:clrMapOvr>
    <a:masterClrMapping/>
  </p:clrMapOvr>
  <p:transition spd="slow">
    <p:wip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320B0C1-066F-E1DC-C5D7-76C330A71664}"/>
              </a:ext>
            </a:extLst>
          </p:cNvPr>
          <p:cNvSpPr txBox="1"/>
          <p:nvPr/>
        </p:nvSpPr>
        <p:spPr>
          <a:xfrm>
            <a:off x="2487612" y="2995007"/>
            <a:ext cx="5105400" cy="1569660"/>
          </a:xfrm>
          <a:prstGeom prst="rect">
            <a:avLst/>
          </a:prstGeom>
          <a:noFill/>
        </p:spPr>
        <p:txBody>
          <a:bodyPr wrap="square" rtlCol="0">
            <a:spAutoFit/>
          </a:bodyPr>
          <a:lstStyle/>
          <a:p>
            <a:pPr algn="ctr"/>
            <a:r>
              <a:rPr lang="en-US" sz="9600" b="1" dirty="0">
                <a:solidFill>
                  <a:schemeClr val="bg1"/>
                </a:solidFill>
                <a:latin typeface="+mj-lt"/>
              </a:rPr>
              <a:t>DDX?</a:t>
            </a:r>
          </a:p>
        </p:txBody>
      </p:sp>
    </p:spTree>
    <p:extLst>
      <p:ext uri="{BB962C8B-B14F-4D97-AF65-F5344CB8AC3E}">
        <p14:creationId xmlns:p14="http://schemas.microsoft.com/office/powerpoint/2010/main" val="1888762713"/>
      </p:ext>
    </p:extLst>
  </p:cSld>
  <p:clrMapOvr>
    <a:masterClrMapping/>
  </p:clrMapOvr>
  <p:transition spd="slow">
    <p:wip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04AE4F-A9B9-53A7-47CB-41FC8981EAB0}"/>
            </a:ext>
          </a:extLst>
        </p:cNvPr>
        <p:cNvGrpSpPr/>
        <p:nvPr/>
      </p:nvGrpSpPr>
      <p:grpSpPr>
        <a:xfrm>
          <a:off x="0" y="0"/>
          <a:ext cx="0" cy="0"/>
          <a:chOff x="0" y="0"/>
          <a:chExt cx="0" cy="0"/>
        </a:xfrm>
      </p:grpSpPr>
      <p:sp>
        <p:nvSpPr>
          <p:cNvPr id="4097" name="Text Box 1">
            <a:extLst>
              <a:ext uri="{FF2B5EF4-FFF2-40B4-BE49-F238E27FC236}">
                <a16:creationId xmlns:a16="http://schemas.microsoft.com/office/drawing/2014/main" id="{AFD772A3-36D4-2BD4-215C-82FD98D2F0E5}"/>
              </a:ext>
            </a:extLst>
          </p:cNvPr>
          <p:cNvSpPr txBox="1">
            <a:spLocks noChangeArrowheads="1"/>
          </p:cNvSpPr>
          <p:nvPr/>
        </p:nvSpPr>
        <p:spPr bwMode="auto">
          <a:xfrm>
            <a:off x="738187" y="3441284"/>
            <a:ext cx="8604250" cy="677108"/>
          </a:xfrm>
          <a:prstGeom prst="rect">
            <a:avLst/>
          </a:prstGeom>
          <a:noFill/>
          <a:ln w="9525">
            <a:noFill/>
            <a:miter lim="800000"/>
            <a:headEnd/>
            <a:tailEnd/>
          </a:ln>
        </p:spPr>
        <p:txBody>
          <a:bodyPr lIns="0" tIns="0" rIns="0" bIns="0" anchor="ctr">
            <a:spAutoFit/>
          </a:bodyPr>
          <a:lstStyle/>
          <a:p>
            <a:pPr algn="ctr" eaLnBrk="1">
              <a:lnSpc>
                <a:spcPct val="100000"/>
              </a:lnSpc>
              <a:buClr>
                <a:srgbClr val="FFFFFF"/>
              </a:buClr>
              <a:buSzPct val="45000"/>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sz="4400" b="1" dirty="0">
                <a:solidFill>
                  <a:schemeClr val="bg1"/>
                </a:solidFill>
              </a:rPr>
              <a:t>Para-Clinics</a:t>
            </a:r>
            <a:endParaRPr lang="en-US" sz="2800" b="1" dirty="0">
              <a:solidFill>
                <a:schemeClr val="bg1"/>
              </a:solidFill>
            </a:endParaRPr>
          </a:p>
        </p:txBody>
      </p:sp>
      <p:pic>
        <p:nvPicPr>
          <p:cNvPr id="4099" name="Picture 3">
            <a:extLst>
              <a:ext uri="{FF2B5EF4-FFF2-40B4-BE49-F238E27FC236}">
                <a16:creationId xmlns:a16="http://schemas.microsoft.com/office/drawing/2014/main" id="{EB54662E-86E0-F766-7971-79292E2D6EF6}"/>
              </a:ext>
            </a:extLst>
          </p:cNvPr>
          <p:cNvPicPr>
            <a:picLocks noChangeAspect="1" noChangeArrowheads="1"/>
          </p:cNvPicPr>
          <p:nvPr/>
        </p:nvPicPr>
        <p:blipFill>
          <a:blip r:embed="rId3" cstate="print"/>
          <a:srcRect/>
          <a:stretch>
            <a:fillRect/>
          </a:stretch>
        </p:blipFill>
        <p:spPr bwMode="auto">
          <a:xfrm>
            <a:off x="6958013" y="6911975"/>
            <a:ext cx="2828925" cy="476250"/>
          </a:xfrm>
          <a:prstGeom prst="rect">
            <a:avLst/>
          </a:prstGeom>
          <a:noFill/>
        </p:spPr>
      </p:pic>
    </p:spTree>
    <p:extLst>
      <p:ext uri="{BB962C8B-B14F-4D97-AF65-F5344CB8AC3E}">
        <p14:creationId xmlns:p14="http://schemas.microsoft.com/office/powerpoint/2010/main" val="903878363"/>
      </p:ext>
    </p:extLst>
  </p:cSld>
  <p:clrMapOvr>
    <a:masterClrMapping/>
  </p:clrMapOvr>
  <p:transition spd="slow">
    <p:wip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Text Box 4"/>
          <p:cNvSpPr txBox="1">
            <a:spLocks noChangeArrowheads="1"/>
          </p:cNvSpPr>
          <p:nvPr/>
        </p:nvSpPr>
        <p:spPr bwMode="auto">
          <a:xfrm>
            <a:off x="3123068" y="6583363"/>
            <a:ext cx="3812264" cy="179152"/>
          </a:xfrm>
          <a:prstGeom prst="rect">
            <a:avLst/>
          </a:prstGeom>
          <a:noFill/>
          <a:ln w="9525">
            <a:noFill/>
            <a:miter lim="800000"/>
            <a:headEnd/>
            <a:tailEnd/>
          </a:ln>
        </p:spPr>
        <p:txBody>
          <a:bodyPr lIns="0" tIns="0" rIns="0" bIns="0">
            <a:spAutoFit/>
          </a:bodyPr>
          <a:lstStyle/>
          <a:p>
            <a:pPr eaLnBrk="1">
              <a:lnSpc>
                <a:spcPct val="97000"/>
              </a:lnSpc>
              <a:buClr>
                <a:srgbClr val="FFFFFF"/>
              </a:buClr>
              <a:buSzPct val="45000"/>
              <a:buFont typeface="StarSymbol" charset="0"/>
              <a:buNone/>
              <a:tabLst>
                <a:tab pos="723900" algn="l"/>
                <a:tab pos="1447800" algn="l"/>
                <a:tab pos="2171700" algn="l"/>
                <a:tab pos="2895600" algn="l"/>
                <a:tab pos="3619500" algn="l"/>
              </a:tabLst>
            </a:pPr>
            <a:r>
              <a:rPr lang="en-GB" sz="1200" b="1">
                <a:solidFill>
                  <a:srgbClr val="FFFFFF"/>
                </a:solidFill>
                <a:latin typeface="Arial" charset="0"/>
              </a:rPr>
              <a:t>Kotton CN et al. N Engl J Med2025;392:2368-2378</a:t>
            </a:r>
            <a:endParaRPr lang="en-GB" sz="1200" b="1" dirty="0">
              <a:solidFill>
                <a:srgbClr val="FFFFFF"/>
              </a:solidFill>
              <a:latin typeface="Arial" charset="0"/>
            </a:endParaRPr>
          </a:p>
        </p:txBody>
      </p:sp>
      <p:pic>
        <p:nvPicPr>
          <p:cNvPr id="6" name="Picture 5" descr="Image"/>
          <p:cNvPicPr>
            <a:picLocks noChangeAspect="1"/>
          </p:cNvPicPr>
          <p:nvPr/>
        </p:nvPicPr>
        <p:blipFill>
          <a:blip r:embed="rId3" cstate="print"/>
          <a:stretch>
            <a:fillRect/>
          </a:stretch>
        </p:blipFill>
        <p:spPr>
          <a:xfrm>
            <a:off x="1611312" y="171450"/>
            <a:ext cx="6781800" cy="7189787"/>
          </a:xfrm>
          <a:prstGeom prst="rect">
            <a:avLst/>
          </a:prstGeom>
        </p:spPr>
      </p:pic>
    </p:spTree>
  </p:cSld>
  <p:clrMapOvr>
    <a:masterClrMapping/>
  </p:clrMapOvr>
  <p:transition spd="slow">
    <p:wip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CBDC95-17E7-1D3E-BEF5-75CD624E69A7}"/>
              </a:ext>
            </a:extLst>
          </p:cNvPr>
          <p:cNvSpPr>
            <a:spLocks noGrp="1"/>
          </p:cNvSpPr>
          <p:nvPr>
            <p:ph type="title"/>
          </p:nvPr>
        </p:nvSpPr>
        <p:spPr>
          <a:xfrm>
            <a:off x="739775" y="627064"/>
            <a:ext cx="8605838" cy="1171574"/>
          </a:xfrm>
        </p:spPr>
        <p:txBody>
          <a:bodyPr/>
          <a:lstStyle/>
          <a:p>
            <a:r>
              <a:rPr lang="en-US" sz="3600" dirty="0"/>
              <a:t>Echocardiography</a:t>
            </a:r>
          </a:p>
        </p:txBody>
      </p:sp>
      <p:sp>
        <p:nvSpPr>
          <p:cNvPr id="3" name="Content Placeholder 2">
            <a:extLst>
              <a:ext uri="{FF2B5EF4-FFF2-40B4-BE49-F238E27FC236}">
                <a16:creationId xmlns:a16="http://schemas.microsoft.com/office/drawing/2014/main" id="{1C1396E4-7570-C061-8AEE-3645440CFE71}"/>
              </a:ext>
            </a:extLst>
          </p:cNvPr>
          <p:cNvSpPr>
            <a:spLocks noGrp="1"/>
          </p:cNvSpPr>
          <p:nvPr>
            <p:ph idx="1"/>
          </p:nvPr>
        </p:nvSpPr>
        <p:spPr/>
        <p:txBody>
          <a:bodyPr/>
          <a:lstStyle/>
          <a:p>
            <a:pPr marL="107950" indent="0" algn="just">
              <a:lnSpc>
                <a:spcPct val="150000"/>
              </a:lnSpc>
              <a:buNone/>
            </a:pPr>
            <a:r>
              <a:rPr lang="en-US" sz="2800" dirty="0">
                <a:latin typeface="+mj-lt"/>
              </a:rPr>
              <a:t>Transthoracic echocardiography reportedly showed normal ventricular function, left ventricular hypertrophy, left atrial enlargement, an inferior vena cava with </a:t>
            </a:r>
            <a:r>
              <a:rPr lang="en-US" sz="2800" dirty="0" err="1">
                <a:latin typeface="+mj-lt"/>
              </a:rPr>
              <a:t>respirophasic</a:t>
            </a:r>
            <a:r>
              <a:rPr lang="en-US" sz="2800" dirty="0">
                <a:latin typeface="+mj-lt"/>
              </a:rPr>
              <a:t> collapse, and mild thickening of the aortic and mitral valves.</a:t>
            </a:r>
          </a:p>
        </p:txBody>
      </p:sp>
    </p:spTree>
    <p:extLst>
      <p:ext uri="{BB962C8B-B14F-4D97-AF65-F5344CB8AC3E}">
        <p14:creationId xmlns:p14="http://schemas.microsoft.com/office/powerpoint/2010/main" val="2199968550"/>
      </p:ext>
    </p:extLst>
  </p:cSld>
  <p:clrMapOvr>
    <a:masterClrMapping/>
  </p:clrMapOvr>
  <p:transition spd="slow">
    <p:wip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Image"/>
          <p:cNvPicPr>
            <a:picLocks noChangeAspect="1"/>
          </p:cNvPicPr>
          <p:nvPr/>
        </p:nvPicPr>
        <p:blipFill>
          <a:blip r:embed="rId3" cstate="print"/>
          <a:stretch>
            <a:fillRect/>
          </a:stretch>
        </p:blipFill>
        <p:spPr>
          <a:xfrm>
            <a:off x="1154112" y="388937"/>
            <a:ext cx="7772399" cy="6781800"/>
          </a:xfrm>
          <a:prstGeom prst="rect">
            <a:avLst/>
          </a:prstGeom>
        </p:spPr>
      </p:pic>
    </p:spTree>
  </p:cSld>
  <p:clrMapOvr>
    <a:masterClrMapping/>
  </p:clrMapOvr>
  <p:transition spd="slow">
    <p:wip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Image"/>
          <p:cNvPicPr>
            <a:picLocks noChangeAspect="1"/>
          </p:cNvPicPr>
          <p:nvPr/>
        </p:nvPicPr>
        <p:blipFill>
          <a:blip r:embed="rId3" cstate="print"/>
          <a:stretch>
            <a:fillRect/>
          </a:stretch>
        </p:blipFill>
        <p:spPr>
          <a:xfrm>
            <a:off x="2563812" y="388937"/>
            <a:ext cx="4953000" cy="6781800"/>
          </a:xfrm>
          <a:prstGeom prst="rect">
            <a:avLst/>
          </a:prstGeom>
        </p:spPr>
      </p:pic>
    </p:spTree>
  </p:cSld>
  <p:clrMapOvr>
    <a:masterClrMapping/>
  </p:clrMapOvr>
  <p:transition spd="slow">
    <p:wip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14AA28-EAF7-24BF-52D3-A88A65769E30}"/>
              </a:ext>
            </a:extLst>
          </p:cNvPr>
          <p:cNvSpPr>
            <a:spLocks noGrp="1"/>
          </p:cNvSpPr>
          <p:nvPr>
            <p:ph type="title"/>
          </p:nvPr>
        </p:nvSpPr>
        <p:spPr/>
        <p:txBody>
          <a:bodyPr/>
          <a:lstStyle/>
          <a:p>
            <a:r>
              <a:rPr lang="en-US" sz="3600" dirty="0"/>
              <a:t>Problem List</a:t>
            </a:r>
          </a:p>
        </p:txBody>
      </p:sp>
      <p:sp>
        <p:nvSpPr>
          <p:cNvPr id="3" name="Content Placeholder 2">
            <a:extLst>
              <a:ext uri="{FF2B5EF4-FFF2-40B4-BE49-F238E27FC236}">
                <a16:creationId xmlns:a16="http://schemas.microsoft.com/office/drawing/2014/main" id="{EB97D75C-1C89-4616-99D3-932A1F5516A7}"/>
              </a:ext>
            </a:extLst>
          </p:cNvPr>
          <p:cNvSpPr>
            <a:spLocks noGrp="1"/>
          </p:cNvSpPr>
          <p:nvPr>
            <p:ph idx="1"/>
          </p:nvPr>
        </p:nvSpPr>
        <p:spPr>
          <a:xfrm>
            <a:off x="739775" y="2255837"/>
            <a:ext cx="8605838" cy="3354387"/>
          </a:xfrm>
        </p:spPr>
        <p:txBody>
          <a:bodyPr/>
          <a:lstStyle/>
          <a:p>
            <a:pPr marL="107950" indent="0" algn="just">
              <a:lnSpc>
                <a:spcPct val="150000"/>
              </a:lnSpc>
              <a:buNone/>
            </a:pPr>
            <a:r>
              <a:rPr lang="en-US" sz="2800" dirty="0">
                <a:latin typeface="+mj-lt"/>
              </a:rPr>
              <a:t>progressively worsening acute kidney injury, leukocytosis, eosinophilia, volume overload, emesis, ileus, and abdominal pain. Chest imaging was notable for extensive interstitial and ground-glass opacities and mediastinal and hilar lymphadenopathy.</a:t>
            </a:r>
          </a:p>
        </p:txBody>
      </p:sp>
    </p:spTree>
    <p:extLst>
      <p:ext uri="{BB962C8B-B14F-4D97-AF65-F5344CB8AC3E}">
        <p14:creationId xmlns:p14="http://schemas.microsoft.com/office/powerpoint/2010/main" val="3887118076"/>
      </p:ext>
    </p:extLst>
  </p:cSld>
  <p:clrMapOvr>
    <a:masterClrMapping/>
  </p:clrMapOvr>
  <p:transition spd="slow">
    <p:wip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56A150-D216-FEEF-11D4-23A19D69A33A}"/>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0197EB19-E8ED-1323-375E-32308C3AE932}"/>
              </a:ext>
            </a:extLst>
          </p:cNvPr>
          <p:cNvSpPr txBox="1"/>
          <p:nvPr/>
        </p:nvSpPr>
        <p:spPr>
          <a:xfrm>
            <a:off x="2487612" y="2995007"/>
            <a:ext cx="5105400" cy="1569660"/>
          </a:xfrm>
          <a:prstGeom prst="rect">
            <a:avLst/>
          </a:prstGeom>
          <a:noFill/>
        </p:spPr>
        <p:txBody>
          <a:bodyPr wrap="square" rtlCol="0">
            <a:spAutoFit/>
          </a:bodyPr>
          <a:lstStyle/>
          <a:p>
            <a:pPr algn="ctr"/>
            <a:r>
              <a:rPr lang="en-US" sz="9600" b="1" dirty="0">
                <a:solidFill>
                  <a:schemeClr val="bg1"/>
                </a:solidFill>
                <a:latin typeface="+mj-lt"/>
              </a:rPr>
              <a:t>DDX?</a:t>
            </a:r>
          </a:p>
        </p:txBody>
      </p:sp>
    </p:spTree>
    <p:extLst>
      <p:ext uri="{BB962C8B-B14F-4D97-AF65-F5344CB8AC3E}">
        <p14:creationId xmlns:p14="http://schemas.microsoft.com/office/powerpoint/2010/main" val="641285037"/>
      </p:ext>
    </p:extLst>
  </p:cSld>
  <p:clrMapOvr>
    <a:masterClrMapping/>
  </p:clrMapOvr>
  <p:transition spd="slow">
    <p:wip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7434AF-16E1-1DE3-E9A5-920F7D3590C0}"/>
              </a:ext>
            </a:extLst>
          </p:cNvPr>
          <p:cNvSpPr>
            <a:spLocks noGrp="1"/>
          </p:cNvSpPr>
          <p:nvPr>
            <p:ph type="title"/>
          </p:nvPr>
        </p:nvSpPr>
        <p:spPr>
          <a:xfrm>
            <a:off x="739775" y="263525"/>
            <a:ext cx="8605838" cy="866774"/>
          </a:xfrm>
        </p:spPr>
        <p:txBody>
          <a:bodyPr/>
          <a:lstStyle/>
          <a:p>
            <a:r>
              <a:rPr lang="en-US" sz="3600" dirty="0"/>
              <a:t>DDX List</a:t>
            </a:r>
          </a:p>
        </p:txBody>
      </p:sp>
      <p:sp>
        <p:nvSpPr>
          <p:cNvPr id="3" name="Content Placeholder 2">
            <a:extLst>
              <a:ext uri="{FF2B5EF4-FFF2-40B4-BE49-F238E27FC236}">
                <a16:creationId xmlns:a16="http://schemas.microsoft.com/office/drawing/2014/main" id="{FC41DF9F-1027-CB15-A05B-998B73C48EA5}"/>
              </a:ext>
            </a:extLst>
          </p:cNvPr>
          <p:cNvSpPr>
            <a:spLocks noGrp="1"/>
          </p:cNvSpPr>
          <p:nvPr>
            <p:ph idx="1"/>
          </p:nvPr>
        </p:nvSpPr>
        <p:spPr>
          <a:xfrm>
            <a:off x="737393" y="1341437"/>
            <a:ext cx="8605838" cy="5316537"/>
          </a:xfrm>
        </p:spPr>
        <p:txBody>
          <a:bodyPr/>
          <a:lstStyle/>
          <a:p>
            <a:pPr algn="just">
              <a:lnSpc>
                <a:spcPct val="150000"/>
              </a:lnSpc>
            </a:pPr>
            <a:r>
              <a:rPr lang="en-US" sz="2800" dirty="0">
                <a:latin typeface="+mj-lt"/>
              </a:rPr>
              <a:t>nosocomial infection</a:t>
            </a:r>
          </a:p>
          <a:p>
            <a:pPr algn="just">
              <a:lnSpc>
                <a:spcPct val="150000"/>
              </a:lnSpc>
            </a:pPr>
            <a:r>
              <a:rPr lang="en-US" sz="2800" dirty="0">
                <a:latin typeface="+mj-lt"/>
              </a:rPr>
              <a:t>surgical site infection</a:t>
            </a:r>
          </a:p>
          <a:p>
            <a:pPr algn="just">
              <a:lnSpc>
                <a:spcPct val="150000"/>
              </a:lnSpc>
            </a:pPr>
            <a:r>
              <a:rPr lang="en-US" sz="2800" dirty="0">
                <a:latin typeface="+mj-lt"/>
              </a:rPr>
              <a:t>community-acquired infection (especially given the patient’s cat scratch 2 weeks earlier) </a:t>
            </a:r>
          </a:p>
          <a:p>
            <a:pPr algn="just">
              <a:lnSpc>
                <a:spcPct val="150000"/>
              </a:lnSpc>
            </a:pPr>
            <a:r>
              <a:rPr lang="en-US" sz="2800" dirty="0">
                <a:latin typeface="+mj-lt"/>
              </a:rPr>
              <a:t>opportunistic infection </a:t>
            </a:r>
          </a:p>
          <a:p>
            <a:pPr algn="just">
              <a:lnSpc>
                <a:spcPct val="150000"/>
              </a:lnSpc>
            </a:pPr>
            <a:r>
              <a:rPr lang="en-US" sz="2800" dirty="0">
                <a:latin typeface="+mj-lt"/>
              </a:rPr>
              <a:t>reactivation of latent infection</a:t>
            </a:r>
          </a:p>
          <a:p>
            <a:pPr algn="just">
              <a:lnSpc>
                <a:spcPct val="150000"/>
              </a:lnSpc>
            </a:pPr>
            <a:r>
              <a:rPr lang="en-US" sz="2800" dirty="0">
                <a:latin typeface="+mj-lt"/>
              </a:rPr>
              <a:t>organ donor–derived or transfusion-derived infection.</a:t>
            </a:r>
          </a:p>
        </p:txBody>
      </p:sp>
    </p:spTree>
    <p:extLst>
      <p:ext uri="{BB962C8B-B14F-4D97-AF65-F5344CB8AC3E}">
        <p14:creationId xmlns:p14="http://schemas.microsoft.com/office/powerpoint/2010/main" val="1207171820"/>
      </p:ext>
    </p:extLst>
  </p:cSld>
  <p:clrMapOvr>
    <a:masterClrMapping/>
  </p:clrMapOvr>
  <p:transition spd="slow">
    <p:wip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E961C4-3124-64E2-DE1B-35AEEF310630}"/>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4D268984-B03F-EFC9-CC81-2FAF6AF6F468}"/>
              </a:ext>
            </a:extLst>
          </p:cNvPr>
          <p:cNvSpPr txBox="1"/>
          <p:nvPr/>
        </p:nvSpPr>
        <p:spPr>
          <a:xfrm>
            <a:off x="2316162" y="3071951"/>
            <a:ext cx="5543550" cy="1446550"/>
          </a:xfrm>
          <a:prstGeom prst="rect">
            <a:avLst/>
          </a:prstGeom>
          <a:noFill/>
        </p:spPr>
        <p:txBody>
          <a:bodyPr wrap="square" rtlCol="0">
            <a:spAutoFit/>
          </a:bodyPr>
          <a:lstStyle/>
          <a:p>
            <a:pPr algn="ctr"/>
            <a:r>
              <a:rPr lang="en-US" sz="4400" b="1" dirty="0">
                <a:solidFill>
                  <a:schemeClr val="bg1"/>
                </a:solidFill>
              </a:rPr>
              <a:t>Pathological Discussion</a:t>
            </a:r>
          </a:p>
        </p:txBody>
      </p:sp>
    </p:spTree>
    <p:extLst>
      <p:ext uri="{BB962C8B-B14F-4D97-AF65-F5344CB8AC3E}">
        <p14:creationId xmlns:p14="http://schemas.microsoft.com/office/powerpoint/2010/main" val="2413790893"/>
      </p:ext>
    </p:extLst>
  </p:cSld>
  <p:clrMapOvr>
    <a:masterClrMapping/>
  </p:clrMapOvr>
  <p:transition spd="slow">
    <p:wip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Text Box 1"/>
          <p:cNvSpPr txBox="1">
            <a:spLocks noChangeArrowheads="1"/>
          </p:cNvSpPr>
          <p:nvPr/>
        </p:nvSpPr>
        <p:spPr bwMode="auto">
          <a:xfrm>
            <a:off x="358775" y="420688"/>
            <a:ext cx="9364663" cy="238848"/>
          </a:xfrm>
          <a:prstGeom prst="rect">
            <a:avLst/>
          </a:prstGeom>
          <a:noFill/>
          <a:ln w="9525">
            <a:noFill/>
            <a:miter lim="800000"/>
            <a:headEnd/>
            <a:tailEnd/>
          </a:ln>
        </p:spPr>
        <p:txBody>
          <a:bodyPr lIns="0" tIns="0" rIns="0" bIns="0">
            <a:spAutoFit/>
          </a:bodyPr>
          <a:lstStyle/>
          <a:p>
            <a:pPr algn="ctr" eaLnBrk="1">
              <a:lnSpc>
                <a:spcPct val="97000"/>
              </a:lnSpc>
              <a:buClr>
                <a:srgbClr val="FFFFFF"/>
              </a:buClr>
              <a:buSzPct val="45000"/>
              <a:buFont typeface="StarSymbol" charset="0"/>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en-GB" sz="1600" b="1" dirty="0" err="1">
                <a:solidFill>
                  <a:srgbClr val="FFFFFF"/>
                </a:solidFill>
                <a:latin typeface="Arial" charset="0"/>
              </a:rPr>
              <a:t>Tracheal Aspirate and Biopsy Specimens and a Stool Specimen.</a:t>
            </a:r>
            <a:endParaRPr lang="en-GB" sz="1600" b="1" dirty="0">
              <a:solidFill>
                <a:srgbClr val="FFFFFF"/>
              </a:solidFill>
              <a:latin typeface="Arial" charset="0"/>
            </a:endParaRPr>
          </a:p>
        </p:txBody>
      </p:sp>
      <p:pic>
        <p:nvPicPr>
          <p:cNvPr id="6" name="Picture 5" descr="Image"/>
          <p:cNvPicPr>
            <a:picLocks noChangeAspect="1"/>
          </p:cNvPicPr>
          <p:nvPr/>
        </p:nvPicPr>
        <p:blipFill>
          <a:blip r:embed="rId3" cstate="print"/>
          <a:stretch>
            <a:fillRect/>
          </a:stretch>
        </p:blipFill>
        <p:spPr>
          <a:xfrm>
            <a:off x="2297112" y="808037"/>
            <a:ext cx="5486400" cy="6476999"/>
          </a:xfrm>
          <a:prstGeom prst="rect">
            <a:avLst/>
          </a:prstGeom>
        </p:spPr>
      </p:pic>
    </p:spTree>
  </p:cSld>
  <p:clrMapOvr>
    <a:masterClrMapping/>
  </p:clrMapOvr>
  <p:transition spd="slow">
    <p:wip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A0AB6FA-0AD6-4AD7-79CD-AD75EEF7C398}"/>
              </a:ext>
            </a:extLst>
          </p:cNvPr>
          <p:cNvSpPr>
            <a:spLocks noGrp="1"/>
          </p:cNvSpPr>
          <p:nvPr>
            <p:ph idx="1"/>
          </p:nvPr>
        </p:nvSpPr>
        <p:spPr>
          <a:xfrm>
            <a:off x="739775" y="731838"/>
            <a:ext cx="8605838" cy="6130926"/>
          </a:xfrm>
        </p:spPr>
        <p:txBody>
          <a:bodyPr/>
          <a:lstStyle/>
          <a:p>
            <a:pPr marL="107950" indent="0" algn="just">
              <a:lnSpc>
                <a:spcPct val="150000"/>
              </a:lnSpc>
              <a:buNone/>
            </a:pPr>
            <a:r>
              <a:rPr lang="en-US" sz="2800" dirty="0">
                <a:latin typeface="+mj-lt"/>
              </a:rPr>
              <a:t>Subsequent bronchoscopy and aspiration of tracheal secretions were performed at this hospital. Gram’s staining of the tracheal aspirate showed numerous white cells, including many eosinophils, and scattered roundworm larval forms with rounded heads and tapered tails. A majority of the larvae measured approximately 250 to 300 microns in length and 18 to 25 microns in width, consistent with first- and second-stage rhabditiform larvae of </a:t>
            </a:r>
            <a:r>
              <a:rPr lang="en-US" sz="2800" i="1" dirty="0" err="1">
                <a:latin typeface="+mj-lt"/>
              </a:rPr>
              <a:t>Strongyloides</a:t>
            </a:r>
            <a:r>
              <a:rPr lang="en-US" sz="2800" i="1" dirty="0">
                <a:latin typeface="+mj-lt"/>
              </a:rPr>
              <a:t> </a:t>
            </a:r>
            <a:r>
              <a:rPr lang="en-US" sz="2800" i="1" dirty="0" err="1">
                <a:latin typeface="+mj-lt"/>
              </a:rPr>
              <a:t>stercoralis</a:t>
            </a:r>
            <a:r>
              <a:rPr lang="en-US" sz="2800" dirty="0">
                <a:latin typeface="+mj-lt"/>
              </a:rPr>
              <a:t>.</a:t>
            </a:r>
          </a:p>
        </p:txBody>
      </p:sp>
    </p:spTree>
    <p:extLst>
      <p:ext uri="{BB962C8B-B14F-4D97-AF65-F5344CB8AC3E}">
        <p14:creationId xmlns:p14="http://schemas.microsoft.com/office/powerpoint/2010/main" val="278281034"/>
      </p:ext>
    </p:extLst>
  </p:cSld>
  <p:clrMapOvr>
    <a:masterClrMapping/>
  </p:clrMapOvr>
  <p:transition spd="slow">
    <p:wip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BC034F9-E773-5FB8-9B7C-369AD572DE27}"/>
              </a:ext>
            </a:extLst>
          </p:cNvPr>
          <p:cNvSpPr>
            <a:spLocks noGrp="1"/>
          </p:cNvSpPr>
          <p:nvPr>
            <p:ph idx="1"/>
          </p:nvPr>
        </p:nvSpPr>
        <p:spPr>
          <a:xfrm>
            <a:off x="739775" y="731838"/>
            <a:ext cx="8605838" cy="6130926"/>
          </a:xfrm>
        </p:spPr>
        <p:txBody>
          <a:bodyPr/>
          <a:lstStyle/>
          <a:p>
            <a:pPr marL="107950" indent="0" algn="just">
              <a:lnSpc>
                <a:spcPct val="150000"/>
              </a:lnSpc>
              <a:buNone/>
            </a:pPr>
            <a:r>
              <a:rPr lang="en-US" sz="2800" dirty="0">
                <a:latin typeface="+mj-lt"/>
              </a:rPr>
              <a:t>Three days later, a 4-mm punch biopsy of skin from the site of the patient’s abdominal rash was performed. Histologic examination of the punch-biopsy specimen revealed scattered roundworms in the dermal collagen with minimal inflammation. The exact length of the worms could not be measured owing to the cross-sectional nature of the histologic preparation; however, the larval forms were found to measure 12.5 microns in width, consistent with third-stage filariform larvae of </a:t>
            </a:r>
            <a:r>
              <a:rPr lang="en-US" sz="2800" i="1" dirty="0">
                <a:latin typeface="+mj-lt"/>
              </a:rPr>
              <a:t>S. </a:t>
            </a:r>
            <a:r>
              <a:rPr lang="en-US" sz="2800" i="1" dirty="0" err="1">
                <a:latin typeface="+mj-lt"/>
              </a:rPr>
              <a:t>stercoralis</a:t>
            </a:r>
            <a:r>
              <a:rPr lang="en-US" sz="2800" dirty="0">
                <a:latin typeface="+mj-lt"/>
              </a:rPr>
              <a:t>.</a:t>
            </a:r>
          </a:p>
        </p:txBody>
      </p:sp>
    </p:spTree>
    <p:extLst>
      <p:ext uri="{BB962C8B-B14F-4D97-AF65-F5344CB8AC3E}">
        <p14:creationId xmlns:p14="http://schemas.microsoft.com/office/powerpoint/2010/main" val="1562792798"/>
      </p:ext>
    </p:extLst>
  </p:cSld>
  <p:clrMapOvr>
    <a:masterClrMapping/>
  </p:clrMapOvr>
  <p:transition spd="slow">
    <p:wip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62DD044-C72D-DD9B-79EA-B22FF1EC636F}"/>
              </a:ext>
            </a:extLst>
          </p:cNvPr>
          <p:cNvSpPr>
            <a:spLocks noGrp="1"/>
          </p:cNvSpPr>
          <p:nvPr>
            <p:ph idx="1"/>
          </p:nvPr>
        </p:nvSpPr>
        <p:spPr>
          <a:xfrm>
            <a:off x="737393" y="1341437"/>
            <a:ext cx="8605838" cy="4876799"/>
          </a:xfrm>
        </p:spPr>
        <p:txBody>
          <a:bodyPr/>
          <a:lstStyle/>
          <a:p>
            <a:pPr marL="107950" indent="0" algn="just">
              <a:lnSpc>
                <a:spcPct val="150000"/>
              </a:lnSpc>
              <a:buNone/>
            </a:pPr>
            <a:r>
              <a:rPr lang="en-US" sz="2800" dirty="0">
                <a:latin typeface="+mj-lt"/>
              </a:rPr>
              <a:t>The presence of larval forms in the pulmonary system alone expands the differential diagnosis to include recent infection by a hookworm or by </a:t>
            </a:r>
            <a:r>
              <a:rPr lang="en-US" sz="2800" i="1" dirty="0">
                <a:latin typeface="+mj-lt"/>
              </a:rPr>
              <a:t>Ascaris lumbricoides</a:t>
            </a:r>
            <a:r>
              <a:rPr lang="en-US" sz="2800" dirty="0">
                <a:latin typeface="+mj-lt"/>
              </a:rPr>
              <a:t>. However, the presence of the larval forms in both the lungs and the skin, together with the observed morphologic and size characteristics, is diagnostic of disseminated strongyloidiasis.</a:t>
            </a:r>
          </a:p>
        </p:txBody>
      </p:sp>
    </p:spTree>
    <p:extLst>
      <p:ext uri="{BB962C8B-B14F-4D97-AF65-F5344CB8AC3E}">
        <p14:creationId xmlns:p14="http://schemas.microsoft.com/office/powerpoint/2010/main" val="1218157602"/>
      </p:ext>
    </p:extLst>
  </p:cSld>
  <p:clrMapOvr>
    <a:masterClrMapping/>
  </p:clrMapOvr>
  <p:transition spd="slow">
    <p:wip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Text Box 1"/>
          <p:cNvSpPr txBox="1">
            <a:spLocks noChangeArrowheads="1"/>
          </p:cNvSpPr>
          <p:nvPr/>
        </p:nvSpPr>
        <p:spPr bwMode="auto">
          <a:xfrm>
            <a:off x="739775" y="698407"/>
            <a:ext cx="8604250" cy="597087"/>
          </a:xfrm>
          <a:prstGeom prst="rect">
            <a:avLst/>
          </a:prstGeom>
          <a:noFill/>
          <a:ln w="9525">
            <a:noFill/>
            <a:miter lim="800000"/>
            <a:headEnd/>
            <a:tailEnd/>
          </a:ln>
        </p:spPr>
        <p:txBody>
          <a:bodyPr lIns="0" tIns="0" rIns="0" bIns="0" anchor="ctr">
            <a:spAutoFit/>
          </a:bodyPr>
          <a:lstStyle/>
          <a:p>
            <a:pPr algn="ctr" eaLnBrk="1">
              <a:lnSpc>
                <a:spcPct val="97000"/>
              </a:lnSpc>
              <a:buClr>
                <a:srgbClr val="FFFFFF"/>
              </a:buClr>
              <a:buSzPct val="45000"/>
              <a:buFont typeface="StarSymbol" charset="0"/>
              <a:buNone/>
              <a:tabLst>
                <a:tab pos="723900" algn="l"/>
                <a:tab pos="1447800" algn="l"/>
                <a:tab pos="2171700" algn="l"/>
                <a:tab pos="2895600" algn="l"/>
                <a:tab pos="3619500" algn="l"/>
                <a:tab pos="4343400" algn="l"/>
                <a:tab pos="5067300" algn="l"/>
                <a:tab pos="5791200" algn="l"/>
                <a:tab pos="6515100" algn="l"/>
                <a:tab pos="7239000" algn="l"/>
                <a:tab pos="7962900" algn="l"/>
              </a:tabLst>
            </a:pPr>
            <a:r>
              <a:rPr lang="en-GB" sz="4000" b="1" dirty="0">
                <a:solidFill>
                  <a:srgbClr val="FFFFFF"/>
                </a:solidFill>
                <a:latin typeface="+mj-lt"/>
              </a:rPr>
              <a:t>Final Diagnosis</a:t>
            </a:r>
          </a:p>
        </p:txBody>
      </p:sp>
      <p:sp>
        <p:nvSpPr>
          <p:cNvPr id="10242" name="Rectangle 2"/>
          <p:cNvSpPr>
            <a:spLocks noGrp="1" noChangeArrowheads="1"/>
          </p:cNvSpPr>
          <p:nvPr>
            <p:ph type="body"/>
          </p:nvPr>
        </p:nvSpPr>
        <p:spPr>
          <a:xfrm>
            <a:off x="739775" y="3236118"/>
            <a:ext cx="8607425" cy="1087437"/>
          </a:xfrm>
          <a:ln/>
        </p:spPr>
        <p:txBody>
          <a:bodyPr anchor="t"/>
          <a:lstStyle/>
          <a:p>
            <a:pPr marL="107950">
              <a:spcAft>
                <a:spcPts val="888"/>
              </a:spcAft>
              <a:buSzPct val="100000"/>
              <a:tabLst>
                <a:tab pos="723900" algn="l"/>
                <a:tab pos="1447800" algn="l"/>
                <a:tab pos="2171700" algn="l"/>
                <a:tab pos="2895600" algn="l"/>
                <a:tab pos="3619500" algn="l"/>
                <a:tab pos="4343400" algn="l"/>
                <a:tab pos="5067300" algn="l"/>
                <a:tab pos="5791200" algn="l"/>
                <a:tab pos="6515100" algn="l"/>
                <a:tab pos="7239000" algn="l"/>
                <a:tab pos="7962900" algn="l"/>
              </a:tabLst>
            </a:pPr>
            <a:r>
              <a:rPr lang="en-US" sz="4000" b="0" i="1" dirty="0"/>
              <a:t>Donor-Derived</a:t>
            </a:r>
            <a:r>
              <a:rPr lang="en-GB" sz="4000" b="0" i="1" dirty="0"/>
              <a:t> Disseminated strongyloidiasis.</a:t>
            </a:r>
          </a:p>
        </p:txBody>
      </p:sp>
      <p:pic>
        <p:nvPicPr>
          <p:cNvPr id="10243" name="Picture 3"/>
          <p:cNvPicPr>
            <a:picLocks noChangeAspect="1" noChangeArrowheads="1"/>
          </p:cNvPicPr>
          <p:nvPr/>
        </p:nvPicPr>
        <p:blipFill>
          <a:blip r:embed="rId3" cstate="print"/>
          <a:srcRect/>
          <a:stretch>
            <a:fillRect/>
          </a:stretch>
        </p:blipFill>
        <p:spPr bwMode="auto">
          <a:xfrm>
            <a:off x="6958013" y="6911975"/>
            <a:ext cx="2828925" cy="476250"/>
          </a:xfrm>
          <a:prstGeom prst="rect">
            <a:avLst/>
          </a:prstGeom>
          <a:noFill/>
        </p:spPr>
      </p:pic>
    </p:spTree>
  </p:cSld>
  <p:clrMapOvr>
    <a:masterClrMapping/>
  </p:clrMapOvr>
  <p:transition spd="slow">
    <p:wip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16027F-DE05-4272-78BE-B79FD34CD156}"/>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DF1DC2B5-449F-CDCD-D7B0-A6F0A1796ADE}"/>
              </a:ext>
            </a:extLst>
          </p:cNvPr>
          <p:cNvSpPr txBox="1"/>
          <p:nvPr/>
        </p:nvSpPr>
        <p:spPr>
          <a:xfrm>
            <a:off x="2268537" y="2810341"/>
            <a:ext cx="5543550" cy="1938992"/>
          </a:xfrm>
          <a:prstGeom prst="rect">
            <a:avLst/>
          </a:prstGeom>
          <a:noFill/>
        </p:spPr>
        <p:txBody>
          <a:bodyPr wrap="square" rtlCol="0">
            <a:spAutoFit/>
          </a:bodyPr>
          <a:lstStyle/>
          <a:p>
            <a:pPr algn="ctr"/>
            <a:r>
              <a:rPr lang="en-US" sz="4000" b="1" cap="all" dirty="0">
                <a:solidFill>
                  <a:schemeClr val="bg1"/>
                </a:solidFill>
              </a:rPr>
              <a:t>Treatment of Disseminated Strongyloidiasis</a:t>
            </a:r>
          </a:p>
        </p:txBody>
      </p:sp>
    </p:spTree>
    <p:extLst>
      <p:ext uri="{BB962C8B-B14F-4D97-AF65-F5344CB8AC3E}">
        <p14:creationId xmlns:p14="http://schemas.microsoft.com/office/powerpoint/2010/main" val="3597117460"/>
      </p:ext>
    </p:extLst>
  </p:cSld>
  <p:clrMapOvr>
    <a:masterClrMapping/>
  </p:clrMapOvr>
  <p:transition spd="slow">
    <p:wip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4938A7-3055-7881-1AE4-F8679431E58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3390608-848E-8425-EF81-F2E32E9F1F17}"/>
              </a:ext>
            </a:extLst>
          </p:cNvPr>
          <p:cNvSpPr>
            <a:spLocks noGrp="1"/>
          </p:cNvSpPr>
          <p:nvPr>
            <p:ph idx="1"/>
          </p:nvPr>
        </p:nvSpPr>
        <p:spPr>
          <a:xfrm>
            <a:off x="737393" y="1341437"/>
            <a:ext cx="8605838" cy="4876799"/>
          </a:xfrm>
        </p:spPr>
        <p:txBody>
          <a:bodyPr/>
          <a:lstStyle/>
          <a:p>
            <a:pPr marL="107950" indent="0" algn="just">
              <a:lnSpc>
                <a:spcPct val="150000"/>
              </a:lnSpc>
              <a:buNone/>
            </a:pPr>
            <a:r>
              <a:rPr lang="en-US" sz="2800" dirty="0">
                <a:latin typeface="+mj-lt"/>
              </a:rPr>
              <a:t>We were able to treat this patient with oral ivermectin at a dose of 21 mg per day plus subcutaneous ivermectin at a dose of 21 mg per day (separated by 12 hours), along with albendazole at a dose of 400 mg every 12 hours, for 1 month. In addition, vancomycin and meropenem were administered owing to the patient’s high risk of bacteremia given the presence of the migratory parasites.</a:t>
            </a:r>
          </a:p>
        </p:txBody>
      </p:sp>
    </p:spTree>
    <p:extLst>
      <p:ext uri="{BB962C8B-B14F-4D97-AF65-F5344CB8AC3E}">
        <p14:creationId xmlns:p14="http://schemas.microsoft.com/office/powerpoint/2010/main" val="1040995233"/>
      </p:ext>
    </p:extLst>
  </p:cSld>
  <p:clrMapOvr>
    <a:masterClrMapping/>
  </p:clrMapOvr>
  <p:transition spd="slow">
    <p:wip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57158D7-AF84-D709-D0AF-48A0CDDD8D42}"/>
              </a:ext>
            </a:extLst>
          </p:cNvPr>
          <p:cNvSpPr>
            <a:spLocks noGrp="1"/>
          </p:cNvSpPr>
          <p:nvPr>
            <p:ph idx="1"/>
          </p:nvPr>
        </p:nvSpPr>
        <p:spPr>
          <a:xfrm>
            <a:off x="737393" y="1036637"/>
            <a:ext cx="8605838" cy="5486399"/>
          </a:xfrm>
        </p:spPr>
        <p:txBody>
          <a:bodyPr/>
          <a:lstStyle/>
          <a:p>
            <a:pPr marL="107950" indent="0" algn="just">
              <a:lnSpc>
                <a:spcPct val="150000"/>
              </a:lnSpc>
              <a:buNone/>
            </a:pPr>
            <a:r>
              <a:rPr lang="en-US" sz="2800" dirty="0">
                <a:latin typeface="+mj-lt"/>
              </a:rPr>
              <a:t>Because ivermectin predominantly treats intraluminal intestinal parasites, we decided to continue treatment with oral ivermectin in once-monthly doses for 6 months, after the full month-long course of treatment was completed. Since coinfection with human T-lymphotropic virus type 1 (HTLV-1) decreases the ability of the immune system to clear </a:t>
            </a:r>
            <a:r>
              <a:rPr lang="en-US" sz="2800" dirty="0" err="1">
                <a:latin typeface="+mj-lt"/>
              </a:rPr>
              <a:t>strongyloides</a:t>
            </a:r>
            <a:r>
              <a:rPr lang="en-US" sz="2800" dirty="0">
                <a:latin typeface="+mj-lt"/>
              </a:rPr>
              <a:t>, a blood test for HTLV-1 was performed in this patient and was negative.</a:t>
            </a:r>
          </a:p>
        </p:txBody>
      </p:sp>
    </p:spTree>
    <p:extLst>
      <p:ext uri="{BB962C8B-B14F-4D97-AF65-F5344CB8AC3E}">
        <p14:creationId xmlns:p14="http://schemas.microsoft.com/office/powerpoint/2010/main" val="47682454"/>
      </p:ext>
    </p:extLst>
  </p:cSld>
  <p:clrMapOvr>
    <a:masterClrMapping/>
  </p:clrMapOvr>
  <p:transition spd="slow">
    <p:wip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47AB1F0-40CE-8E0D-C949-F60654AA034A}"/>
              </a:ext>
            </a:extLst>
          </p:cNvPr>
          <p:cNvSpPr>
            <a:spLocks noGrp="1"/>
          </p:cNvSpPr>
          <p:nvPr>
            <p:ph idx="1"/>
          </p:nvPr>
        </p:nvSpPr>
        <p:spPr>
          <a:xfrm>
            <a:off x="737393" y="3351608"/>
            <a:ext cx="8605838" cy="856457"/>
          </a:xfrm>
        </p:spPr>
        <p:txBody>
          <a:bodyPr/>
          <a:lstStyle/>
          <a:p>
            <a:pPr marL="107950" indent="0" algn="ctr">
              <a:buNone/>
            </a:pPr>
            <a:r>
              <a:rPr lang="en-US" sz="4800" dirty="0">
                <a:latin typeface="+mj-lt"/>
              </a:rPr>
              <a:t>Thanks For Your Attention</a:t>
            </a:r>
          </a:p>
        </p:txBody>
      </p:sp>
    </p:spTree>
    <p:extLst>
      <p:ext uri="{BB962C8B-B14F-4D97-AF65-F5344CB8AC3E}">
        <p14:creationId xmlns:p14="http://schemas.microsoft.com/office/powerpoint/2010/main" val="1610150467"/>
      </p:ext>
    </p:extLst>
  </p:cSld>
  <p:clrMapOvr>
    <a:masterClrMapping/>
  </p:clrMapOvr>
  <p:transition spd="slow">
    <p:wipe/>
  </p:transition>
</p:sld>
</file>

<file path=ppt/theme/theme1.xml><?xml version="1.0" encoding="utf-8"?>
<a:theme xmlns:a="http://schemas.openxmlformats.org/drawingml/2006/main" name="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Times New Roman"/>
        <a:ea typeface="Gothic"/>
        <a:cs typeface="Gothic"/>
      </a:majorFont>
      <a:minorFont>
        <a:latin typeface="Times New Roman"/>
        <a:ea typeface="Gothic"/>
        <a:cs typeface="Gothic"/>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2400" b="0" i="0" u="none" strike="noStrike" cap="none" normalizeH="0" baseline="0" smtClean="0">
            <a:ln>
              <a:noFill/>
            </a:ln>
            <a:effectLst/>
            <a:latin typeface="Times New Roman" pitchFamily="16"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2400" b="0" i="0" u="none" strike="noStrike" cap="none" normalizeH="0" baseline="0" smtClean="0">
            <a:ln>
              <a:noFill/>
            </a:ln>
            <a:effectLst/>
            <a:latin typeface="Times New Roman" pitchFamily="16" charset="0"/>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2888</TotalTime>
  <Words>2026</Words>
  <Application>Microsoft Office PowerPoint</Application>
  <PresentationFormat>Custom</PresentationFormat>
  <Paragraphs>51</Paragraphs>
  <Slides>34</Slides>
  <Notes>10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34</vt:i4>
      </vt:variant>
    </vt:vector>
  </HeadingPairs>
  <TitlesOfParts>
    <vt:vector size="38" baseType="lpstr">
      <vt:lpstr>Arial</vt:lpstr>
      <vt:lpstr>StarSymbol</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Echocardiography</vt:lpstr>
      <vt:lpstr>PowerPoint Presentation</vt:lpstr>
      <vt:lpstr>PowerPoint Presentation</vt:lpstr>
      <vt:lpstr>Problem List</vt:lpstr>
      <vt:lpstr>PowerPoint Presentation</vt:lpstr>
      <vt:lpstr>DDX List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Bob Starbird</dc:creator>
  <cp:lastModifiedBy>reza nouri</cp:lastModifiedBy>
  <cp:revision>43</cp:revision>
  <dcterms:modified xsi:type="dcterms:W3CDTF">2026-10-02T19:18:39Z</dcterms:modified>
</cp:coreProperties>
</file>